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4"/>
  </p:notesMasterIdLst>
  <p:sldIdLst>
    <p:sldId id="256" r:id="rId2"/>
    <p:sldId id="305" r:id="rId3"/>
    <p:sldId id="295" r:id="rId4"/>
    <p:sldId id="296" r:id="rId5"/>
    <p:sldId id="297" r:id="rId6"/>
    <p:sldId id="275" r:id="rId7"/>
    <p:sldId id="276" r:id="rId8"/>
    <p:sldId id="272" r:id="rId9"/>
    <p:sldId id="298" r:id="rId10"/>
    <p:sldId id="299" r:id="rId11"/>
    <p:sldId id="300" r:id="rId12"/>
    <p:sldId id="264" r:id="rId13"/>
    <p:sldId id="289" r:id="rId14"/>
    <p:sldId id="306" r:id="rId15"/>
    <p:sldId id="307" r:id="rId16"/>
    <p:sldId id="281" r:id="rId17"/>
    <p:sldId id="260" r:id="rId18"/>
    <p:sldId id="262" r:id="rId19"/>
    <p:sldId id="301" r:id="rId20"/>
    <p:sldId id="302" r:id="rId21"/>
    <p:sldId id="303" r:id="rId22"/>
    <p:sldId id="304" r:id="rId23"/>
    <p:sldId id="269" r:id="rId24"/>
    <p:sldId id="292" r:id="rId25"/>
    <p:sldId id="291" r:id="rId26"/>
    <p:sldId id="284" r:id="rId27"/>
    <p:sldId id="285" r:id="rId28"/>
    <p:sldId id="293" r:id="rId29"/>
    <p:sldId id="288" r:id="rId30"/>
    <p:sldId id="294" r:id="rId31"/>
    <p:sldId id="271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46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9F178-B287-4CA2-9692-38E0457B66F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70B943-AADB-4848-9CB9-89C7F3441658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EFDC10-FAA4-4352-8E53-76502C895302}" type="parTrans" cxnId="{5937F144-648A-430B-861C-C15C81C4E36F}">
      <dgm:prSet/>
      <dgm:spPr/>
      <dgm:t>
        <a:bodyPr/>
        <a:lstStyle/>
        <a:p>
          <a:endParaRPr lang="en-US"/>
        </a:p>
      </dgm:t>
    </dgm:pt>
    <dgm:pt modelId="{AB622062-B753-46E4-BA2A-E9C38BD3851F}" type="sibTrans" cxnId="{5937F144-648A-430B-861C-C15C81C4E36F}">
      <dgm:prSet/>
      <dgm:spPr/>
      <dgm:t>
        <a:bodyPr/>
        <a:lstStyle/>
        <a:p>
          <a:endParaRPr lang="en-US"/>
        </a:p>
      </dgm:t>
    </dgm:pt>
    <dgm:pt modelId="{CA004F71-4CAE-4056-91E8-8B6913C73F1F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FB5344-6524-4F07-82EB-E321ED242F82}" type="parTrans" cxnId="{1BD228A2-98E8-43BA-B808-CA7A94F2631C}">
      <dgm:prSet/>
      <dgm:spPr/>
      <dgm:t>
        <a:bodyPr/>
        <a:lstStyle/>
        <a:p>
          <a:endParaRPr lang="en-US"/>
        </a:p>
      </dgm:t>
    </dgm:pt>
    <dgm:pt modelId="{93DEFEA1-9498-4C72-BD11-54AE31F2139C}" type="sibTrans" cxnId="{1BD228A2-98E8-43BA-B808-CA7A94F2631C}">
      <dgm:prSet/>
      <dgm:spPr/>
      <dgm:t>
        <a:bodyPr/>
        <a:lstStyle/>
        <a:p>
          <a:endParaRPr lang="en-US"/>
        </a:p>
      </dgm:t>
    </dgm:pt>
    <dgm:pt modelId="{C92BC9C4-CB79-4067-A418-E1B0AB402442}" type="pres">
      <dgm:prSet presAssocID="{83F9F178-B287-4CA2-9692-38E0457B66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1327C3-F143-4B1F-AD51-5235A3F48B9D}" type="pres">
      <dgm:prSet presAssocID="{B470B943-AADB-4848-9CB9-89C7F3441658}" presName="hierRoot1" presStyleCnt="0"/>
      <dgm:spPr/>
    </dgm:pt>
    <dgm:pt modelId="{53CE16C8-966A-4AE1-B7D5-7D1B2678E231}" type="pres">
      <dgm:prSet presAssocID="{B470B943-AADB-4848-9CB9-89C7F3441658}" presName="composite" presStyleCnt="0"/>
      <dgm:spPr/>
    </dgm:pt>
    <dgm:pt modelId="{06D0CFB6-B5F3-48E6-BAE5-C361F6D83A99}" type="pres">
      <dgm:prSet presAssocID="{B470B943-AADB-4848-9CB9-89C7F3441658}" presName="background" presStyleLbl="node0" presStyleIdx="0" presStyleCnt="2"/>
      <dgm:spPr/>
    </dgm:pt>
    <dgm:pt modelId="{8D7ADA2E-B4D9-410A-AF5D-5309C074051B}" type="pres">
      <dgm:prSet presAssocID="{B470B943-AADB-4848-9CB9-89C7F3441658}" presName="text" presStyleLbl="fgAcc0" presStyleIdx="0" presStyleCnt="2">
        <dgm:presLayoutVars>
          <dgm:chPref val="3"/>
        </dgm:presLayoutVars>
      </dgm:prSet>
      <dgm:spPr/>
    </dgm:pt>
    <dgm:pt modelId="{1286D5EB-EE4C-4BE7-B3E5-BFEE9B24C4FA}" type="pres">
      <dgm:prSet presAssocID="{B470B943-AADB-4848-9CB9-89C7F3441658}" presName="hierChild2" presStyleCnt="0"/>
      <dgm:spPr/>
    </dgm:pt>
    <dgm:pt modelId="{8FA9FA73-B9BF-488C-99CC-E5D84060158E}" type="pres">
      <dgm:prSet presAssocID="{CA004F71-4CAE-4056-91E8-8B6913C73F1F}" presName="hierRoot1" presStyleCnt="0"/>
      <dgm:spPr/>
    </dgm:pt>
    <dgm:pt modelId="{6732E5B6-A233-4BD0-BE47-1D6FE0CCC6EF}" type="pres">
      <dgm:prSet presAssocID="{CA004F71-4CAE-4056-91E8-8B6913C73F1F}" presName="composite" presStyleCnt="0"/>
      <dgm:spPr/>
    </dgm:pt>
    <dgm:pt modelId="{67A1F8F1-A627-4C5C-9038-20EE40EF46DE}" type="pres">
      <dgm:prSet presAssocID="{CA004F71-4CAE-4056-91E8-8B6913C73F1F}" presName="background" presStyleLbl="node0" presStyleIdx="1" presStyleCnt="2"/>
      <dgm:spPr/>
    </dgm:pt>
    <dgm:pt modelId="{A8313EE9-5570-4C7E-B4B9-9C704470561E}" type="pres">
      <dgm:prSet presAssocID="{CA004F71-4CAE-4056-91E8-8B6913C73F1F}" presName="text" presStyleLbl="fgAcc0" presStyleIdx="1" presStyleCnt="2">
        <dgm:presLayoutVars>
          <dgm:chPref val="3"/>
        </dgm:presLayoutVars>
      </dgm:prSet>
      <dgm:spPr/>
    </dgm:pt>
    <dgm:pt modelId="{DB8B9459-2CA9-4882-A5E9-C00B3BB1189E}" type="pres">
      <dgm:prSet presAssocID="{CA004F71-4CAE-4056-91E8-8B6913C73F1F}" presName="hierChild2" presStyleCnt="0"/>
      <dgm:spPr/>
    </dgm:pt>
  </dgm:ptLst>
  <dgm:cxnLst>
    <dgm:cxn modelId="{2846CC29-E153-42E2-8DAF-D9FB9BA0A7B3}" type="presOf" srcId="{83F9F178-B287-4CA2-9692-38E0457B66F0}" destId="{C92BC9C4-CB79-4067-A418-E1B0AB402442}" srcOrd="0" destOrd="0" presId="urn:microsoft.com/office/officeart/2005/8/layout/hierarchy1"/>
    <dgm:cxn modelId="{755AAB62-98B4-47CB-8B6A-FB4C03DF7072}" type="presOf" srcId="{B470B943-AADB-4848-9CB9-89C7F3441658}" destId="{8D7ADA2E-B4D9-410A-AF5D-5309C074051B}" srcOrd="0" destOrd="0" presId="urn:microsoft.com/office/officeart/2005/8/layout/hierarchy1"/>
    <dgm:cxn modelId="{5937F144-648A-430B-861C-C15C81C4E36F}" srcId="{83F9F178-B287-4CA2-9692-38E0457B66F0}" destId="{B470B943-AADB-4848-9CB9-89C7F3441658}" srcOrd="0" destOrd="0" parTransId="{0DEFDC10-FAA4-4352-8E53-76502C895302}" sibTransId="{AB622062-B753-46E4-BA2A-E9C38BD3851F}"/>
    <dgm:cxn modelId="{1BD228A2-98E8-43BA-B808-CA7A94F2631C}" srcId="{83F9F178-B287-4CA2-9692-38E0457B66F0}" destId="{CA004F71-4CAE-4056-91E8-8B6913C73F1F}" srcOrd="1" destOrd="0" parTransId="{28FB5344-6524-4F07-82EB-E321ED242F82}" sibTransId="{93DEFEA1-9498-4C72-BD11-54AE31F2139C}"/>
    <dgm:cxn modelId="{825F95C4-9A90-4257-A63B-8DD3315EFD69}" type="presOf" srcId="{CA004F71-4CAE-4056-91E8-8B6913C73F1F}" destId="{A8313EE9-5570-4C7E-B4B9-9C704470561E}" srcOrd="0" destOrd="0" presId="urn:microsoft.com/office/officeart/2005/8/layout/hierarchy1"/>
    <dgm:cxn modelId="{28C4D49F-759D-4F7D-9658-0CD7D9576215}" type="presParOf" srcId="{C92BC9C4-CB79-4067-A418-E1B0AB402442}" destId="{DE1327C3-F143-4B1F-AD51-5235A3F48B9D}" srcOrd="0" destOrd="0" presId="urn:microsoft.com/office/officeart/2005/8/layout/hierarchy1"/>
    <dgm:cxn modelId="{5DC7CA3E-A849-4CEF-B31B-795B0EA3AA06}" type="presParOf" srcId="{DE1327C3-F143-4B1F-AD51-5235A3F48B9D}" destId="{53CE16C8-966A-4AE1-B7D5-7D1B2678E231}" srcOrd="0" destOrd="0" presId="urn:microsoft.com/office/officeart/2005/8/layout/hierarchy1"/>
    <dgm:cxn modelId="{0E9DB3E6-8E50-4BE9-AE7E-2B139A195F7C}" type="presParOf" srcId="{53CE16C8-966A-4AE1-B7D5-7D1B2678E231}" destId="{06D0CFB6-B5F3-48E6-BAE5-C361F6D83A99}" srcOrd="0" destOrd="0" presId="urn:microsoft.com/office/officeart/2005/8/layout/hierarchy1"/>
    <dgm:cxn modelId="{646B1F78-D260-4215-9A71-8DBD58B0979A}" type="presParOf" srcId="{53CE16C8-966A-4AE1-B7D5-7D1B2678E231}" destId="{8D7ADA2E-B4D9-410A-AF5D-5309C074051B}" srcOrd="1" destOrd="0" presId="urn:microsoft.com/office/officeart/2005/8/layout/hierarchy1"/>
    <dgm:cxn modelId="{09C54C29-712E-49C2-B6A8-23608AF4E706}" type="presParOf" srcId="{DE1327C3-F143-4B1F-AD51-5235A3F48B9D}" destId="{1286D5EB-EE4C-4BE7-B3E5-BFEE9B24C4FA}" srcOrd="1" destOrd="0" presId="urn:microsoft.com/office/officeart/2005/8/layout/hierarchy1"/>
    <dgm:cxn modelId="{DC957DC3-C916-4BE7-AB30-2981C1719304}" type="presParOf" srcId="{C92BC9C4-CB79-4067-A418-E1B0AB402442}" destId="{8FA9FA73-B9BF-488C-99CC-E5D84060158E}" srcOrd="1" destOrd="0" presId="urn:microsoft.com/office/officeart/2005/8/layout/hierarchy1"/>
    <dgm:cxn modelId="{67A443D6-198B-423B-9ED1-16F21C27AC2B}" type="presParOf" srcId="{8FA9FA73-B9BF-488C-99CC-E5D84060158E}" destId="{6732E5B6-A233-4BD0-BE47-1D6FE0CCC6EF}" srcOrd="0" destOrd="0" presId="urn:microsoft.com/office/officeart/2005/8/layout/hierarchy1"/>
    <dgm:cxn modelId="{61FFF621-BE11-4C50-85E6-953A25EDDDDB}" type="presParOf" srcId="{6732E5B6-A233-4BD0-BE47-1D6FE0CCC6EF}" destId="{67A1F8F1-A627-4C5C-9038-20EE40EF46DE}" srcOrd="0" destOrd="0" presId="urn:microsoft.com/office/officeart/2005/8/layout/hierarchy1"/>
    <dgm:cxn modelId="{E4FAF6F1-C0C2-4EA3-940C-020C7EE4BEB0}" type="presParOf" srcId="{6732E5B6-A233-4BD0-BE47-1D6FE0CCC6EF}" destId="{A8313EE9-5570-4C7E-B4B9-9C704470561E}" srcOrd="1" destOrd="0" presId="urn:microsoft.com/office/officeart/2005/8/layout/hierarchy1"/>
    <dgm:cxn modelId="{99AF016B-633C-4480-AB52-A0F8D5DCBD66}" type="presParOf" srcId="{8FA9FA73-B9BF-488C-99CC-E5D84060158E}" destId="{DB8B9459-2CA9-4882-A5E9-C00B3BB118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DC25C-5B0E-40FF-8678-729CB2EB09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9BEFB-D75E-4E65-86B4-FCD5D503BA43}">
      <dgm:prSet/>
      <dgm:spPr/>
      <dgm:t>
        <a:bodyPr/>
        <a:lstStyle/>
        <a:p>
          <a:r>
            <a:rPr lang="pt-PT" dirty="0"/>
            <a:t>Documentos Digitais com Rotações</a:t>
          </a:r>
          <a:endParaRPr lang="en-US" dirty="0"/>
        </a:p>
      </dgm:t>
    </dgm:pt>
    <dgm:pt modelId="{B6E363FE-F921-4669-8E59-CA7720CC9B42}" type="parTrans" cxnId="{7B39D79C-1FED-4EAD-B092-CB525AD20DA1}">
      <dgm:prSet/>
      <dgm:spPr/>
      <dgm:t>
        <a:bodyPr/>
        <a:lstStyle/>
        <a:p>
          <a:endParaRPr lang="en-US"/>
        </a:p>
      </dgm:t>
    </dgm:pt>
    <dgm:pt modelId="{F0058D5F-9FDC-4906-8E9B-A78CCA5BA9C4}" type="sibTrans" cxnId="{7B39D79C-1FED-4EAD-B092-CB525AD20DA1}">
      <dgm:prSet/>
      <dgm:spPr/>
      <dgm:t>
        <a:bodyPr/>
        <a:lstStyle/>
        <a:p>
          <a:endParaRPr lang="en-US"/>
        </a:p>
      </dgm:t>
    </dgm:pt>
    <dgm:pt modelId="{8E55B70A-BBB9-4785-976D-71777C0D0CFD}">
      <dgm:prSet/>
      <dgm:spPr/>
      <dgm:t>
        <a:bodyPr/>
        <a:lstStyle/>
        <a:p>
          <a:r>
            <a:rPr lang="pt-PT" dirty="0"/>
            <a:t>Mudança de Escala no Documento</a:t>
          </a:r>
          <a:endParaRPr lang="en-US" dirty="0"/>
        </a:p>
      </dgm:t>
    </dgm:pt>
    <dgm:pt modelId="{7FA4551F-B802-44FF-BD59-A0055EED2C46}" type="parTrans" cxnId="{AC2386C8-CC2B-43DE-9577-51C6F02A7398}">
      <dgm:prSet/>
      <dgm:spPr/>
      <dgm:t>
        <a:bodyPr/>
        <a:lstStyle/>
        <a:p>
          <a:endParaRPr lang="en-US"/>
        </a:p>
      </dgm:t>
    </dgm:pt>
    <dgm:pt modelId="{716ED80E-8DB1-4ADB-A215-EF6A1163556F}" type="sibTrans" cxnId="{AC2386C8-CC2B-43DE-9577-51C6F02A7398}">
      <dgm:prSet/>
      <dgm:spPr/>
      <dgm:t>
        <a:bodyPr/>
        <a:lstStyle/>
        <a:p>
          <a:endParaRPr lang="en-US"/>
        </a:p>
      </dgm:t>
    </dgm:pt>
    <dgm:pt modelId="{6AA278D9-1A7A-4731-AF0F-50501C1F29A3}">
      <dgm:prSet/>
      <dgm:spPr/>
      <dgm:t>
        <a:bodyPr/>
        <a:lstStyle/>
        <a:p>
          <a:r>
            <a:rPr lang="pt-PT" dirty="0"/>
            <a:t>Modificações no documento</a:t>
          </a:r>
          <a:endParaRPr lang="en-US" dirty="0"/>
        </a:p>
      </dgm:t>
    </dgm:pt>
    <dgm:pt modelId="{06707505-02CD-44AB-97DD-F632F711F587}" type="parTrans" cxnId="{A263344C-C332-4B41-889F-6C004515C087}">
      <dgm:prSet/>
      <dgm:spPr/>
      <dgm:t>
        <a:bodyPr/>
        <a:lstStyle/>
        <a:p>
          <a:endParaRPr lang="en-US"/>
        </a:p>
      </dgm:t>
    </dgm:pt>
    <dgm:pt modelId="{1A857447-BC2F-4CB9-8512-48126795C280}" type="sibTrans" cxnId="{A263344C-C332-4B41-889F-6C004515C087}">
      <dgm:prSet/>
      <dgm:spPr/>
      <dgm:t>
        <a:bodyPr/>
        <a:lstStyle/>
        <a:p>
          <a:endParaRPr lang="en-US"/>
        </a:p>
      </dgm:t>
    </dgm:pt>
    <dgm:pt modelId="{8B1E7499-B827-488B-A588-2BEDC2666D49}" type="pres">
      <dgm:prSet presAssocID="{1B8DC25C-5B0E-40FF-8678-729CB2EB09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83620-B82F-42F7-AF3E-8F55E72B1FAB}" type="pres">
      <dgm:prSet presAssocID="{E269BEFB-D75E-4E65-86B4-FCD5D503BA43}" presName="hierRoot1" presStyleCnt="0"/>
      <dgm:spPr/>
    </dgm:pt>
    <dgm:pt modelId="{C80015D6-25E5-47DB-881E-3A5E593F8877}" type="pres">
      <dgm:prSet presAssocID="{E269BEFB-D75E-4E65-86B4-FCD5D503BA43}" presName="composite" presStyleCnt="0"/>
      <dgm:spPr/>
    </dgm:pt>
    <dgm:pt modelId="{3A8BB94B-E325-46FA-9F6D-BE1A90BF0484}" type="pres">
      <dgm:prSet presAssocID="{E269BEFB-D75E-4E65-86B4-FCD5D503BA43}" presName="background" presStyleLbl="node0" presStyleIdx="0" presStyleCnt="3"/>
      <dgm:spPr/>
    </dgm:pt>
    <dgm:pt modelId="{AF66ACB8-9E6A-4808-B138-C295CBFE9FD3}" type="pres">
      <dgm:prSet presAssocID="{E269BEFB-D75E-4E65-86B4-FCD5D503BA43}" presName="text" presStyleLbl="fgAcc0" presStyleIdx="0" presStyleCnt="3">
        <dgm:presLayoutVars>
          <dgm:chPref val="3"/>
        </dgm:presLayoutVars>
      </dgm:prSet>
      <dgm:spPr/>
    </dgm:pt>
    <dgm:pt modelId="{0CC8065E-8C08-477F-A3A8-7AFC616AFDBD}" type="pres">
      <dgm:prSet presAssocID="{E269BEFB-D75E-4E65-86B4-FCD5D503BA43}" presName="hierChild2" presStyleCnt="0"/>
      <dgm:spPr/>
    </dgm:pt>
    <dgm:pt modelId="{76EDEAD1-D078-4359-B63C-2A074AC9A8A9}" type="pres">
      <dgm:prSet presAssocID="{8E55B70A-BBB9-4785-976D-71777C0D0CFD}" presName="hierRoot1" presStyleCnt="0"/>
      <dgm:spPr/>
    </dgm:pt>
    <dgm:pt modelId="{DCEEF576-07EB-4491-A284-23987E6133D0}" type="pres">
      <dgm:prSet presAssocID="{8E55B70A-BBB9-4785-976D-71777C0D0CFD}" presName="composite" presStyleCnt="0"/>
      <dgm:spPr/>
    </dgm:pt>
    <dgm:pt modelId="{2DD06CAF-471B-4F53-AADB-AE4CC845C116}" type="pres">
      <dgm:prSet presAssocID="{8E55B70A-BBB9-4785-976D-71777C0D0CFD}" presName="background" presStyleLbl="node0" presStyleIdx="1" presStyleCnt="3"/>
      <dgm:spPr/>
    </dgm:pt>
    <dgm:pt modelId="{65595586-2FBB-4890-B4E9-363B25A16D9A}" type="pres">
      <dgm:prSet presAssocID="{8E55B70A-BBB9-4785-976D-71777C0D0CFD}" presName="text" presStyleLbl="fgAcc0" presStyleIdx="1" presStyleCnt="3">
        <dgm:presLayoutVars>
          <dgm:chPref val="3"/>
        </dgm:presLayoutVars>
      </dgm:prSet>
      <dgm:spPr/>
    </dgm:pt>
    <dgm:pt modelId="{8EA3FA1A-B48B-4DFD-8AAE-C82DCD655595}" type="pres">
      <dgm:prSet presAssocID="{8E55B70A-BBB9-4785-976D-71777C0D0CFD}" presName="hierChild2" presStyleCnt="0"/>
      <dgm:spPr/>
    </dgm:pt>
    <dgm:pt modelId="{AC430A03-234C-48C5-8779-83FBFA978BA7}" type="pres">
      <dgm:prSet presAssocID="{6AA278D9-1A7A-4731-AF0F-50501C1F29A3}" presName="hierRoot1" presStyleCnt="0"/>
      <dgm:spPr/>
    </dgm:pt>
    <dgm:pt modelId="{D16C636D-5F8E-4C46-BFD7-75F65BA06CB8}" type="pres">
      <dgm:prSet presAssocID="{6AA278D9-1A7A-4731-AF0F-50501C1F29A3}" presName="composite" presStyleCnt="0"/>
      <dgm:spPr/>
    </dgm:pt>
    <dgm:pt modelId="{81A4547B-A103-4979-BD53-E70E483F7430}" type="pres">
      <dgm:prSet presAssocID="{6AA278D9-1A7A-4731-AF0F-50501C1F29A3}" presName="background" presStyleLbl="node0" presStyleIdx="2" presStyleCnt="3"/>
      <dgm:spPr/>
    </dgm:pt>
    <dgm:pt modelId="{FCF844EB-3C14-4C4B-9B85-6A305293AA4D}" type="pres">
      <dgm:prSet presAssocID="{6AA278D9-1A7A-4731-AF0F-50501C1F29A3}" presName="text" presStyleLbl="fgAcc0" presStyleIdx="2" presStyleCnt="3">
        <dgm:presLayoutVars>
          <dgm:chPref val="3"/>
        </dgm:presLayoutVars>
      </dgm:prSet>
      <dgm:spPr/>
    </dgm:pt>
    <dgm:pt modelId="{ADF1BDC3-FAAC-4024-A94C-8629939DA565}" type="pres">
      <dgm:prSet presAssocID="{6AA278D9-1A7A-4731-AF0F-50501C1F29A3}" presName="hierChild2" presStyleCnt="0"/>
      <dgm:spPr/>
    </dgm:pt>
  </dgm:ptLst>
  <dgm:cxnLst>
    <dgm:cxn modelId="{7C84372E-5E4E-4BFF-B0D6-EDB18420A28C}" type="presOf" srcId="{6AA278D9-1A7A-4731-AF0F-50501C1F29A3}" destId="{FCF844EB-3C14-4C4B-9B85-6A305293AA4D}" srcOrd="0" destOrd="0" presId="urn:microsoft.com/office/officeart/2005/8/layout/hierarchy1"/>
    <dgm:cxn modelId="{606B4F3F-D3FD-45F8-820C-80D438AFF216}" type="presOf" srcId="{8E55B70A-BBB9-4785-976D-71777C0D0CFD}" destId="{65595586-2FBB-4890-B4E9-363B25A16D9A}" srcOrd="0" destOrd="0" presId="urn:microsoft.com/office/officeart/2005/8/layout/hierarchy1"/>
    <dgm:cxn modelId="{58D91448-13DE-476A-BAEC-4D331FA4D37A}" type="presOf" srcId="{E269BEFB-D75E-4E65-86B4-FCD5D503BA43}" destId="{AF66ACB8-9E6A-4808-B138-C295CBFE9FD3}" srcOrd="0" destOrd="0" presId="urn:microsoft.com/office/officeart/2005/8/layout/hierarchy1"/>
    <dgm:cxn modelId="{A263344C-C332-4B41-889F-6C004515C087}" srcId="{1B8DC25C-5B0E-40FF-8678-729CB2EB09FE}" destId="{6AA278D9-1A7A-4731-AF0F-50501C1F29A3}" srcOrd="2" destOrd="0" parTransId="{06707505-02CD-44AB-97DD-F632F711F587}" sibTransId="{1A857447-BC2F-4CB9-8512-48126795C280}"/>
    <dgm:cxn modelId="{AB95BB92-F2F7-4098-A95B-52645C530825}" type="presOf" srcId="{1B8DC25C-5B0E-40FF-8678-729CB2EB09FE}" destId="{8B1E7499-B827-488B-A588-2BEDC2666D49}" srcOrd="0" destOrd="0" presId="urn:microsoft.com/office/officeart/2005/8/layout/hierarchy1"/>
    <dgm:cxn modelId="{7B39D79C-1FED-4EAD-B092-CB525AD20DA1}" srcId="{1B8DC25C-5B0E-40FF-8678-729CB2EB09FE}" destId="{E269BEFB-D75E-4E65-86B4-FCD5D503BA43}" srcOrd="0" destOrd="0" parTransId="{B6E363FE-F921-4669-8E59-CA7720CC9B42}" sibTransId="{F0058D5F-9FDC-4906-8E9B-A78CCA5BA9C4}"/>
    <dgm:cxn modelId="{AC2386C8-CC2B-43DE-9577-51C6F02A7398}" srcId="{1B8DC25C-5B0E-40FF-8678-729CB2EB09FE}" destId="{8E55B70A-BBB9-4785-976D-71777C0D0CFD}" srcOrd="1" destOrd="0" parTransId="{7FA4551F-B802-44FF-BD59-A0055EED2C46}" sibTransId="{716ED80E-8DB1-4ADB-A215-EF6A1163556F}"/>
    <dgm:cxn modelId="{AE13C248-671A-4333-89C5-75C84BD80EAF}" type="presParOf" srcId="{8B1E7499-B827-488B-A588-2BEDC2666D49}" destId="{81D83620-B82F-42F7-AF3E-8F55E72B1FAB}" srcOrd="0" destOrd="0" presId="urn:microsoft.com/office/officeart/2005/8/layout/hierarchy1"/>
    <dgm:cxn modelId="{379DEC62-A671-40FC-978C-CA8DFFFE5BF8}" type="presParOf" srcId="{81D83620-B82F-42F7-AF3E-8F55E72B1FAB}" destId="{C80015D6-25E5-47DB-881E-3A5E593F8877}" srcOrd="0" destOrd="0" presId="urn:microsoft.com/office/officeart/2005/8/layout/hierarchy1"/>
    <dgm:cxn modelId="{C846F12F-DCEF-4B96-8EFB-921F1EFB2B33}" type="presParOf" srcId="{C80015D6-25E5-47DB-881E-3A5E593F8877}" destId="{3A8BB94B-E325-46FA-9F6D-BE1A90BF0484}" srcOrd="0" destOrd="0" presId="urn:microsoft.com/office/officeart/2005/8/layout/hierarchy1"/>
    <dgm:cxn modelId="{188482F8-7877-4981-9128-0E84EC83C8DC}" type="presParOf" srcId="{C80015D6-25E5-47DB-881E-3A5E593F8877}" destId="{AF66ACB8-9E6A-4808-B138-C295CBFE9FD3}" srcOrd="1" destOrd="0" presId="urn:microsoft.com/office/officeart/2005/8/layout/hierarchy1"/>
    <dgm:cxn modelId="{715E7193-485F-46D0-8669-53405FC32241}" type="presParOf" srcId="{81D83620-B82F-42F7-AF3E-8F55E72B1FAB}" destId="{0CC8065E-8C08-477F-A3A8-7AFC616AFDBD}" srcOrd="1" destOrd="0" presId="urn:microsoft.com/office/officeart/2005/8/layout/hierarchy1"/>
    <dgm:cxn modelId="{9B36CE78-FC3B-45EA-83EF-5F6D33C94582}" type="presParOf" srcId="{8B1E7499-B827-488B-A588-2BEDC2666D49}" destId="{76EDEAD1-D078-4359-B63C-2A074AC9A8A9}" srcOrd="1" destOrd="0" presId="urn:microsoft.com/office/officeart/2005/8/layout/hierarchy1"/>
    <dgm:cxn modelId="{FAD767C9-B4EA-46DA-B913-BF34B8EB6E6D}" type="presParOf" srcId="{76EDEAD1-D078-4359-B63C-2A074AC9A8A9}" destId="{DCEEF576-07EB-4491-A284-23987E6133D0}" srcOrd="0" destOrd="0" presId="urn:microsoft.com/office/officeart/2005/8/layout/hierarchy1"/>
    <dgm:cxn modelId="{BC1CFB03-F963-4665-992F-07FB0C49C320}" type="presParOf" srcId="{DCEEF576-07EB-4491-A284-23987E6133D0}" destId="{2DD06CAF-471B-4F53-AADB-AE4CC845C116}" srcOrd="0" destOrd="0" presId="urn:microsoft.com/office/officeart/2005/8/layout/hierarchy1"/>
    <dgm:cxn modelId="{86EC5D64-0542-4091-B5CC-1CE5CC401A41}" type="presParOf" srcId="{DCEEF576-07EB-4491-A284-23987E6133D0}" destId="{65595586-2FBB-4890-B4E9-363B25A16D9A}" srcOrd="1" destOrd="0" presId="urn:microsoft.com/office/officeart/2005/8/layout/hierarchy1"/>
    <dgm:cxn modelId="{DAB89A6F-8F06-4620-9877-6D6141C27006}" type="presParOf" srcId="{76EDEAD1-D078-4359-B63C-2A074AC9A8A9}" destId="{8EA3FA1A-B48B-4DFD-8AAE-C82DCD655595}" srcOrd="1" destOrd="0" presId="urn:microsoft.com/office/officeart/2005/8/layout/hierarchy1"/>
    <dgm:cxn modelId="{A236B560-A646-4FB2-84D7-8B5C28EB906D}" type="presParOf" srcId="{8B1E7499-B827-488B-A588-2BEDC2666D49}" destId="{AC430A03-234C-48C5-8779-83FBFA978BA7}" srcOrd="2" destOrd="0" presId="urn:microsoft.com/office/officeart/2005/8/layout/hierarchy1"/>
    <dgm:cxn modelId="{F1F81059-4851-4967-8583-67CD80FC72C1}" type="presParOf" srcId="{AC430A03-234C-48C5-8779-83FBFA978BA7}" destId="{D16C636D-5F8E-4C46-BFD7-75F65BA06CB8}" srcOrd="0" destOrd="0" presId="urn:microsoft.com/office/officeart/2005/8/layout/hierarchy1"/>
    <dgm:cxn modelId="{871180EE-0D93-4DC2-95FF-D699C6A5BE00}" type="presParOf" srcId="{D16C636D-5F8E-4C46-BFD7-75F65BA06CB8}" destId="{81A4547B-A103-4979-BD53-E70E483F7430}" srcOrd="0" destOrd="0" presId="urn:microsoft.com/office/officeart/2005/8/layout/hierarchy1"/>
    <dgm:cxn modelId="{178DCBEA-EDC9-452C-A655-EE3310425B4D}" type="presParOf" srcId="{D16C636D-5F8E-4C46-BFD7-75F65BA06CB8}" destId="{FCF844EB-3C14-4C4B-9B85-6A305293AA4D}" srcOrd="1" destOrd="0" presId="urn:microsoft.com/office/officeart/2005/8/layout/hierarchy1"/>
    <dgm:cxn modelId="{1E78B6AC-23BC-4EAA-BC12-A1A6DEFDB96F}" type="presParOf" srcId="{AC430A03-234C-48C5-8779-83FBFA978BA7}" destId="{ADF1BDC3-FAAC-4024-A94C-8629939DA56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597AC-1E38-405C-9CEF-6991E1FA3A0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4A2794-165D-4F25-9D47-761702828216}">
      <dgm:prSet/>
      <dgm:spPr/>
      <dgm:t>
        <a:bodyPr/>
        <a:lstStyle/>
        <a:p>
          <a:r>
            <a:rPr lang="en-GB"/>
            <a:t>Correção automática de códigos de barras deformados em ficheiros digitalizados;</a:t>
          </a:r>
          <a:endParaRPr lang="en-US"/>
        </a:p>
      </dgm:t>
    </dgm:pt>
    <dgm:pt modelId="{BEB673FE-C35D-4980-8CE9-91ECDD12BB5E}" type="parTrans" cxnId="{3DE66DFA-D36B-477C-BC2C-AB9A7805B6D9}">
      <dgm:prSet/>
      <dgm:spPr/>
      <dgm:t>
        <a:bodyPr/>
        <a:lstStyle/>
        <a:p>
          <a:endParaRPr lang="en-US"/>
        </a:p>
      </dgm:t>
    </dgm:pt>
    <dgm:pt modelId="{211F59DC-2E26-4D65-BDA5-1DEE342E665C}" type="sibTrans" cxnId="{3DE66DFA-D36B-477C-BC2C-AB9A7805B6D9}">
      <dgm:prSet/>
      <dgm:spPr/>
      <dgm:t>
        <a:bodyPr/>
        <a:lstStyle/>
        <a:p>
          <a:endParaRPr lang="en-US"/>
        </a:p>
      </dgm:t>
    </dgm:pt>
    <dgm:pt modelId="{1870ACE9-E6AA-4754-9BA6-94D2DBCCBADD}">
      <dgm:prSet/>
      <dgm:spPr/>
      <dgm:t>
        <a:bodyPr/>
        <a:lstStyle/>
        <a:p>
          <a:r>
            <a:rPr lang="en-GB" dirty="0" err="1"/>
            <a:t>Número</a:t>
          </a:r>
          <a:r>
            <a:rPr lang="en-GB" dirty="0"/>
            <a:t> ideal de </a:t>
          </a:r>
          <a:r>
            <a:rPr lang="en-GB" dirty="0" err="1"/>
            <a:t>palavras</a:t>
          </a:r>
          <a:r>
            <a:rPr lang="en-GB" dirty="0"/>
            <a:t> a </a:t>
          </a:r>
          <a:r>
            <a:rPr lang="en-GB" dirty="0" err="1"/>
            <a:t>guardar</a:t>
          </a:r>
          <a:r>
            <a:rPr lang="en-GB" dirty="0"/>
            <a:t> para </a:t>
          </a:r>
          <a:r>
            <a:rPr lang="en-GB" dirty="0" err="1"/>
            <a:t>garantir</a:t>
          </a:r>
          <a:r>
            <a:rPr lang="en-GB" dirty="0"/>
            <a:t> a </a:t>
          </a:r>
          <a:r>
            <a:rPr lang="en-GB" dirty="0" err="1"/>
            <a:t>proteção</a:t>
          </a:r>
          <a:r>
            <a:rPr lang="en-GB" dirty="0"/>
            <a:t> de um documento </a:t>
          </a:r>
          <a:r>
            <a:rPr lang="en-GB" dirty="0" err="1"/>
            <a:t>impresso</a:t>
          </a:r>
          <a:r>
            <a:rPr lang="en-GB" dirty="0"/>
            <a:t>;</a:t>
          </a:r>
          <a:endParaRPr lang="en-US" dirty="0"/>
        </a:p>
      </dgm:t>
    </dgm:pt>
    <dgm:pt modelId="{AD451F98-8F70-407C-85E0-55B3CADF4F33}" type="parTrans" cxnId="{240EFF21-38D5-4417-8299-EB1ADCCF747B}">
      <dgm:prSet/>
      <dgm:spPr/>
      <dgm:t>
        <a:bodyPr/>
        <a:lstStyle/>
        <a:p>
          <a:endParaRPr lang="en-US"/>
        </a:p>
      </dgm:t>
    </dgm:pt>
    <dgm:pt modelId="{4733D256-CD48-432F-AA88-DB38A742903D}" type="sibTrans" cxnId="{240EFF21-38D5-4417-8299-EB1ADCCF747B}">
      <dgm:prSet/>
      <dgm:spPr/>
      <dgm:t>
        <a:bodyPr/>
        <a:lstStyle/>
        <a:p>
          <a:endParaRPr lang="en-US"/>
        </a:p>
      </dgm:t>
    </dgm:pt>
    <dgm:pt modelId="{6B8AE0F7-D0AB-464D-93AD-5205C13A136B}">
      <dgm:prSet/>
      <dgm:spPr/>
      <dgm:t>
        <a:bodyPr/>
        <a:lstStyle/>
        <a:p>
          <a:r>
            <a:rPr lang="en-GB" dirty="0" err="1"/>
            <a:t>Método</a:t>
          </a:r>
          <a:r>
            <a:rPr lang="en-GB" dirty="0"/>
            <a:t> de </a:t>
          </a:r>
          <a:r>
            <a:rPr lang="en-GB" dirty="0" err="1"/>
            <a:t>visualização</a:t>
          </a:r>
          <a:r>
            <a:rPr lang="en-GB" dirty="0"/>
            <a:t> das </a:t>
          </a:r>
          <a:r>
            <a:rPr lang="en-GB" dirty="0" err="1"/>
            <a:t>averiguação</a:t>
          </a:r>
          <a:r>
            <a:rPr lang="en-GB" dirty="0"/>
            <a:t> da </a:t>
          </a:r>
          <a:r>
            <a:rPr lang="en-GB" dirty="0" err="1"/>
            <a:t>integridade</a:t>
          </a:r>
          <a:r>
            <a:rPr lang="en-GB" dirty="0"/>
            <a:t> de um documento </a:t>
          </a:r>
          <a:r>
            <a:rPr lang="en-GB" dirty="0" err="1"/>
            <a:t>em</a:t>
          </a:r>
          <a:r>
            <a:rPr lang="en-GB" dirty="0"/>
            <a:t> 3D;</a:t>
          </a:r>
          <a:endParaRPr lang="en-US" dirty="0"/>
        </a:p>
      </dgm:t>
    </dgm:pt>
    <dgm:pt modelId="{2844825A-26BA-4D38-8E1D-F983EB81BD69}" type="parTrans" cxnId="{87239B09-CD01-4B8F-885F-23644BB8B680}">
      <dgm:prSet/>
      <dgm:spPr/>
      <dgm:t>
        <a:bodyPr/>
        <a:lstStyle/>
        <a:p>
          <a:endParaRPr lang="en-US"/>
        </a:p>
      </dgm:t>
    </dgm:pt>
    <dgm:pt modelId="{860F5FD4-154B-4221-8D14-3AB44427DB0F}" type="sibTrans" cxnId="{87239B09-CD01-4B8F-885F-23644BB8B680}">
      <dgm:prSet/>
      <dgm:spPr/>
      <dgm:t>
        <a:bodyPr/>
        <a:lstStyle/>
        <a:p>
          <a:endParaRPr lang="en-US"/>
        </a:p>
      </dgm:t>
    </dgm:pt>
    <dgm:pt modelId="{3BA03DC4-637B-4AAE-9735-2963BE2B48A8}">
      <dgm:prSet/>
      <dgm:spPr/>
      <dgm:t>
        <a:bodyPr/>
        <a:lstStyle/>
        <a:p>
          <a:r>
            <a:rPr lang="en-GB"/>
            <a:t>Mecanismo que saliente as letras e zonas alteradas no documento automaticamente;</a:t>
          </a:r>
          <a:endParaRPr lang="en-US"/>
        </a:p>
      </dgm:t>
    </dgm:pt>
    <dgm:pt modelId="{F289CDF7-464B-4BAF-B8D9-D79C7A11A305}" type="parTrans" cxnId="{91B06ECB-88F1-446E-B57E-3020FC46B058}">
      <dgm:prSet/>
      <dgm:spPr/>
      <dgm:t>
        <a:bodyPr/>
        <a:lstStyle/>
        <a:p>
          <a:endParaRPr lang="en-US"/>
        </a:p>
      </dgm:t>
    </dgm:pt>
    <dgm:pt modelId="{04E0D4EF-B3DD-465D-BACD-CCEBA07C407F}" type="sibTrans" cxnId="{91B06ECB-88F1-446E-B57E-3020FC46B058}">
      <dgm:prSet/>
      <dgm:spPr/>
      <dgm:t>
        <a:bodyPr/>
        <a:lstStyle/>
        <a:p>
          <a:endParaRPr lang="en-US"/>
        </a:p>
      </dgm:t>
    </dgm:pt>
    <dgm:pt modelId="{6C7628FB-F6DE-4F6B-9500-FE5C3FDE007F}" type="pres">
      <dgm:prSet presAssocID="{B80597AC-1E38-405C-9CEF-6991E1FA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B71530-41BD-4A0A-937C-4AF07F0486DB}" type="pres">
      <dgm:prSet presAssocID="{B64A2794-165D-4F25-9D47-761702828216}" presName="hierRoot1" presStyleCnt="0"/>
      <dgm:spPr/>
    </dgm:pt>
    <dgm:pt modelId="{95C71A85-3089-4EE1-BC4D-63358B1294B8}" type="pres">
      <dgm:prSet presAssocID="{B64A2794-165D-4F25-9D47-761702828216}" presName="composite" presStyleCnt="0"/>
      <dgm:spPr/>
    </dgm:pt>
    <dgm:pt modelId="{2224EFAA-FB00-40BC-82C7-9BE4B7041401}" type="pres">
      <dgm:prSet presAssocID="{B64A2794-165D-4F25-9D47-761702828216}" presName="background" presStyleLbl="node0" presStyleIdx="0" presStyleCnt="4"/>
      <dgm:spPr/>
    </dgm:pt>
    <dgm:pt modelId="{64AEF252-22DC-4ABE-862F-9A5618F3D806}" type="pres">
      <dgm:prSet presAssocID="{B64A2794-165D-4F25-9D47-761702828216}" presName="text" presStyleLbl="fgAcc0" presStyleIdx="0" presStyleCnt="4">
        <dgm:presLayoutVars>
          <dgm:chPref val="3"/>
        </dgm:presLayoutVars>
      </dgm:prSet>
      <dgm:spPr/>
    </dgm:pt>
    <dgm:pt modelId="{98BF6B40-6991-444D-912F-DFC98ECAAE30}" type="pres">
      <dgm:prSet presAssocID="{B64A2794-165D-4F25-9D47-761702828216}" presName="hierChild2" presStyleCnt="0"/>
      <dgm:spPr/>
    </dgm:pt>
    <dgm:pt modelId="{690D31EA-42CD-47BF-BD84-2BB7AD44FD26}" type="pres">
      <dgm:prSet presAssocID="{1870ACE9-E6AA-4754-9BA6-94D2DBCCBADD}" presName="hierRoot1" presStyleCnt="0"/>
      <dgm:spPr/>
    </dgm:pt>
    <dgm:pt modelId="{DDA6B3C7-8A7C-4190-9DD2-8676F003BAE0}" type="pres">
      <dgm:prSet presAssocID="{1870ACE9-E6AA-4754-9BA6-94D2DBCCBADD}" presName="composite" presStyleCnt="0"/>
      <dgm:spPr/>
    </dgm:pt>
    <dgm:pt modelId="{DF8853FC-06B8-4DEE-9085-4F86F49243D2}" type="pres">
      <dgm:prSet presAssocID="{1870ACE9-E6AA-4754-9BA6-94D2DBCCBADD}" presName="background" presStyleLbl="node0" presStyleIdx="1" presStyleCnt="4"/>
      <dgm:spPr/>
    </dgm:pt>
    <dgm:pt modelId="{C63A99A3-A5AF-4470-8681-3BC3CA5F84A0}" type="pres">
      <dgm:prSet presAssocID="{1870ACE9-E6AA-4754-9BA6-94D2DBCCBADD}" presName="text" presStyleLbl="fgAcc0" presStyleIdx="1" presStyleCnt="4">
        <dgm:presLayoutVars>
          <dgm:chPref val="3"/>
        </dgm:presLayoutVars>
      </dgm:prSet>
      <dgm:spPr/>
    </dgm:pt>
    <dgm:pt modelId="{A976F245-AAE2-435E-85FE-EDC5B955A835}" type="pres">
      <dgm:prSet presAssocID="{1870ACE9-E6AA-4754-9BA6-94D2DBCCBADD}" presName="hierChild2" presStyleCnt="0"/>
      <dgm:spPr/>
    </dgm:pt>
    <dgm:pt modelId="{E2932B4F-785D-4B89-BF83-9F8264412578}" type="pres">
      <dgm:prSet presAssocID="{6B8AE0F7-D0AB-464D-93AD-5205C13A136B}" presName="hierRoot1" presStyleCnt="0"/>
      <dgm:spPr/>
    </dgm:pt>
    <dgm:pt modelId="{A455853E-84D8-4B68-9BD9-0B38CEE36E80}" type="pres">
      <dgm:prSet presAssocID="{6B8AE0F7-D0AB-464D-93AD-5205C13A136B}" presName="composite" presStyleCnt="0"/>
      <dgm:spPr/>
    </dgm:pt>
    <dgm:pt modelId="{4FF4AFFE-D910-4561-88D3-5D96FE600EBD}" type="pres">
      <dgm:prSet presAssocID="{6B8AE0F7-D0AB-464D-93AD-5205C13A136B}" presName="background" presStyleLbl="node0" presStyleIdx="2" presStyleCnt="4"/>
      <dgm:spPr/>
    </dgm:pt>
    <dgm:pt modelId="{CDFA7582-B33A-440C-AE59-688AF702D93A}" type="pres">
      <dgm:prSet presAssocID="{6B8AE0F7-D0AB-464D-93AD-5205C13A136B}" presName="text" presStyleLbl="fgAcc0" presStyleIdx="2" presStyleCnt="4">
        <dgm:presLayoutVars>
          <dgm:chPref val="3"/>
        </dgm:presLayoutVars>
      </dgm:prSet>
      <dgm:spPr/>
    </dgm:pt>
    <dgm:pt modelId="{58544EA3-CB7C-48F9-8A9B-3AA856F29E45}" type="pres">
      <dgm:prSet presAssocID="{6B8AE0F7-D0AB-464D-93AD-5205C13A136B}" presName="hierChild2" presStyleCnt="0"/>
      <dgm:spPr/>
    </dgm:pt>
    <dgm:pt modelId="{A8F430A5-91A7-4D0B-8C95-F533F6204291}" type="pres">
      <dgm:prSet presAssocID="{3BA03DC4-637B-4AAE-9735-2963BE2B48A8}" presName="hierRoot1" presStyleCnt="0"/>
      <dgm:spPr/>
    </dgm:pt>
    <dgm:pt modelId="{7E69B624-7F2B-41EE-9503-A15F11AE5C77}" type="pres">
      <dgm:prSet presAssocID="{3BA03DC4-637B-4AAE-9735-2963BE2B48A8}" presName="composite" presStyleCnt="0"/>
      <dgm:spPr/>
    </dgm:pt>
    <dgm:pt modelId="{305D6489-EF23-4026-B1CE-C4DAE4A4E1BD}" type="pres">
      <dgm:prSet presAssocID="{3BA03DC4-637B-4AAE-9735-2963BE2B48A8}" presName="background" presStyleLbl="node0" presStyleIdx="3" presStyleCnt="4"/>
      <dgm:spPr/>
    </dgm:pt>
    <dgm:pt modelId="{F1AC3AEB-A50A-46EC-9B26-4BEA10B5622F}" type="pres">
      <dgm:prSet presAssocID="{3BA03DC4-637B-4AAE-9735-2963BE2B48A8}" presName="text" presStyleLbl="fgAcc0" presStyleIdx="3" presStyleCnt="4">
        <dgm:presLayoutVars>
          <dgm:chPref val="3"/>
        </dgm:presLayoutVars>
      </dgm:prSet>
      <dgm:spPr/>
    </dgm:pt>
    <dgm:pt modelId="{F85CE7F9-4A70-476C-911E-7BBD70DF6C24}" type="pres">
      <dgm:prSet presAssocID="{3BA03DC4-637B-4AAE-9735-2963BE2B48A8}" presName="hierChild2" presStyleCnt="0"/>
      <dgm:spPr/>
    </dgm:pt>
  </dgm:ptLst>
  <dgm:cxnLst>
    <dgm:cxn modelId="{87239B09-CD01-4B8F-885F-23644BB8B680}" srcId="{B80597AC-1E38-405C-9CEF-6991E1FA3A07}" destId="{6B8AE0F7-D0AB-464D-93AD-5205C13A136B}" srcOrd="2" destOrd="0" parTransId="{2844825A-26BA-4D38-8E1D-F983EB81BD69}" sibTransId="{860F5FD4-154B-4221-8D14-3AB44427DB0F}"/>
    <dgm:cxn modelId="{240EFF21-38D5-4417-8299-EB1ADCCF747B}" srcId="{B80597AC-1E38-405C-9CEF-6991E1FA3A07}" destId="{1870ACE9-E6AA-4754-9BA6-94D2DBCCBADD}" srcOrd="1" destOrd="0" parTransId="{AD451F98-8F70-407C-85E0-55B3CADF4F33}" sibTransId="{4733D256-CD48-432F-AA88-DB38A742903D}"/>
    <dgm:cxn modelId="{5598C73A-15FA-4AFC-9D2F-8CCD1D841394}" type="presOf" srcId="{B64A2794-165D-4F25-9D47-761702828216}" destId="{64AEF252-22DC-4ABE-862F-9A5618F3D806}" srcOrd="0" destOrd="0" presId="urn:microsoft.com/office/officeart/2005/8/layout/hierarchy1"/>
    <dgm:cxn modelId="{709F0463-3B1F-4A97-BAEB-CC3A2D0DBB06}" type="presOf" srcId="{1870ACE9-E6AA-4754-9BA6-94D2DBCCBADD}" destId="{C63A99A3-A5AF-4470-8681-3BC3CA5F84A0}" srcOrd="0" destOrd="0" presId="urn:microsoft.com/office/officeart/2005/8/layout/hierarchy1"/>
    <dgm:cxn modelId="{91B06ECB-88F1-446E-B57E-3020FC46B058}" srcId="{B80597AC-1E38-405C-9CEF-6991E1FA3A07}" destId="{3BA03DC4-637B-4AAE-9735-2963BE2B48A8}" srcOrd="3" destOrd="0" parTransId="{F289CDF7-464B-4BAF-B8D9-D79C7A11A305}" sibTransId="{04E0D4EF-B3DD-465D-BACD-CCEBA07C407F}"/>
    <dgm:cxn modelId="{384846D8-8F3F-4C45-AAA8-2CD87B4CD5B4}" type="presOf" srcId="{6B8AE0F7-D0AB-464D-93AD-5205C13A136B}" destId="{CDFA7582-B33A-440C-AE59-688AF702D93A}" srcOrd="0" destOrd="0" presId="urn:microsoft.com/office/officeart/2005/8/layout/hierarchy1"/>
    <dgm:cxn modelId="{FDA08DE6-8BC7-4BFD-AA7B-6AB6D8C4ABE3}" type="presOf" srcId="{3BA03DC4-637B-4AAE-9735-2963BE2B48A8}" destId="{F1AC3AEB-A50A-46EC-9B26-4BEA10B5622F}" srcOrd="0" destOrd="0" presId="urn:microsoft.com/office/officeart/2005/8/layout/hierarchy1"/>
    <dgm:cxn modelId="{A58874ED-4B06-47A6-A222-1413748BC88E}" type="presOf" srcId="{B80597AC-1E38-405C-9CEF-6991E1FA3A07}" destId="{6C7628FB-F6DE-4F6B-9500-FE5C3FDE007F}" srcOrd="0" destOrd="0" presId="urn:microsoft.com/office/officeart/2005/8/layout/hierarchy1"/>
    <dgm:cxn modelId="{3DE66DFA-D36B-477C-BC2C-AB9A7805B6D9}" srcId="{B80597AC-1E38-405C-9CEF-6991E1FA3A07}" destId="{B64A2794-165D-4F25-9D47-761702828216}" srcOrd="0" destOrd="0" parTransId="{BEB673FE-C35D-4980-8CE9-91ECDD12BB5E}" sibTransId="{211F59DC-2E26-4D65-BDA5-1DEE342E665C}"/>
    <dgm:cxn modelId="{4D208B6D-9FDE-44A6-AC8A-7A59A711A153}" type="presParOf" srcId="{6C7628FB-F6DE-4F6B-9500-FE5C3FDE007F}" destId="{F0B71530-41BD-4A0A-937C-4AF07F0486DB}" srcOrd="0" destOrd="0" presId="urn:microsoft.com/office/officeart/2005/8/layout/hierarchy1"/>
    <dgm:cxn modelId="{8C2379F5-A02C-4BF7-8948-E5D63441866F}" type="presParOf" srcId="{F0B71530-41BD-4A0A-937C-4AF07F0486DB}" destId="{95C71A85-3089-4EE1-BC4D-63358B1294B8}" srcOrd="0" destOrd="0" presId="urn:microsoft.com/office/officeart/2005/8/layout/hierarchy1"/>
    <dgm:cxn modelId="{2F7403C4-5306-4CC5-8A0A-509D9F733423}" type="presParOf" srcId="{95C71A85-3089-4EE1-BC4D-63358B1294B8}" destId="{2224EFAA-FB00-40BC-82C7-9BE4B7041401}" srcOrd="0" destOrd="0" presId="urn:microsoft.com/office/officeart/2005/8/layout/hierarchy1"/>
    <dgm:cxn modelId="{A1F51DDD-3D21-4E4B-98A3-132B4C028965}" type="presParOf" srcId="{95C71A85-3089-4EE1-BC4D-63358B1294B8}" destId="{64AEF252-22DC-4ABE-862F-9A5618F3D806}" srcOrd="1" destOrd="0" presId="urn:microsoft.com/office/officeart/2005/8/layout/hierarchy1"/>
    <dgm:cxn modelId="{4756DB00-4AFE-41E2-AFB5-116643C2BC95}" type="presParOf" srcId="{F0B71530-41BD-4A0A-937C-4AF07F0486DB}" destId="{98BF6B40-6991-444D-912F-DFC98ECAAE30}" srcOrd="1" destOrd="0" presId="urn:microsoft.com/office/officeart/2005/8/layout/hierarchy1"/>
    <dgm:cxn modelId="{621D0C59-CC4B-4DC1-A0DF-118D770F4B7A}" type="presParOf" srcId="{6C7628FB-F6DE-4F6B-9500-FE5C3FDE007F}" destId="{690D31EA-42CD-47BF-BD84-2BB7AD44FD26}" srcOrd="1" destOrd="0" presId="urn:microsoft.com/office/officeart/2005/8/layout/hierarchy1"/>
    <dgm:cxn modelId="{FE69BB9A-F3FF-41BA-8522-446F1AD5F2DC}" type="presParOf" srcId="{690D31EA-42CD-47BF-BD84-2BB7AD44FD26}" destId="{DDA6B3C7-8A7C-4190-9DD2-8676F003BAE0}" srcOrd="0" destOrd="0" presId="urn:microsoft.com/office/officeart/2005/8/layout/hierarchy1"/>
    <dgm:cxn modelId="{4BBB89B3-BFA9-4A66-ACF3-C0AD9ED69F72}" type="presParOf" srcId="{DDA6B3C7-8A7C-4190-9DD2-8676F003BAE0}" destId="{DF8853FC-06B8-4DEE-9085-4F86F49243D2}" srcOrd="0" destOrd="0" presId="urn:microsoft.com/office/officeart/2005/8/layout/hierarchy1"/>
    <dgm:cxn modelId="{E07AFDA2-D550-460F-8B54-B9186153B760}" type="presParOf" srcId="{DDA6B3C7-8A7C-4190-9DD2-8676F003BAE0}" destId="{C63A99A3-A5AF-4470-8681-3BC3CA5F84A0}" srcOrd="1" destOrd="0" presId="urn:microsoft.com/office/officeart/2005/8/layout/hierarchy1"/>
    <dgm:cxn modelId="{864EADE3-76C9-4C5C-A5AB-7184C918C84B}" type="presParOf" srcId="{690D31EA-42CD-47BF-BD84-2BB7AD44FD26}" destId="{A976F245-AAE2-435E-85FE-EDC5B955A835}" srcOrd="1" destOrd="0" presId="urn:microsoft.com/office/officeart/2005/8/layout/hierarchy1"/>
    <dgm:cxn modelId="{7B6948CF-119E-4FD5-AE43-08669B7D822F}" type="presParOf" srcId="{6C7628FB-F6DE-4F6B-9500-FE5C3FDE007F}" destId="{E2932B4F-785D-4B89-BF83-9F8264412578}" srcOrd="2" destOrd="0" presId="urn:microsoft.com/office/officeart/2005/8/layout/hierarchy1"/>
    <dgm:cxn modelId="{13E09523-8BB5-4E1C-8A5C-FDAA85D6BE2B}" type="presParOf" srcId="{E2932B4F-785D-4B89-BF83-9F8264412578}" destId="{A455853E-84D8-4B68-9BD9-0B38CEE36E80}" srcOrd="0" destOrd="0" presId="urn:microsoft.com/office/officeart/2005/8/layout/hierarchy1"/>
    <dgm:cxn modelId="{955F0AE1-7F1B-4398-B5FB-8A087585AC2B}" type="presParOf" srcId="{A455853E-84D8-4B68-9BD9-0B38CEE36E80}" destId="{4FF4AFFE-D910-4561-88D3-5D96FE600EBD}" srcOrd="0" destOrd="0" presId="urn:microsoft.com/office/officeart/2005/8/layout/hierarchy1"/>
    <dgm:cxn modelId="{378483F8-77BF-4353-886E-24C593E6F302}" type="presParOf" srcId="{A455853E-84D8-4B68-9BD9-0B38CEE36E80}" destId="{CDFA7582-B33A-440C-AE59-688AF702D93A}" srcOrd="1" destOrd="0" presId="urn:microsoft.com/office/officeart/2005/8/layout/hierarchy1"/>
    <dgm:cxn modelId="{C90F7C26-F875-4A6A-83FD-DCA41869D4DB}" type="presParOf" srcId="{E2932B4F-785D-4B89-BF83-9F8264412578}" destId="{58544EA3-CB7C-48F9-8A9B-3AA856F29E45}" srcOrd="1" destOrd="0" presId="urn:microsoft.com/office/officeart/2005/8/layout/hierarchy1"/>
    <dgm:cxn modelId="{A7C6D12F-0F5E-4CC6-A0AA-5DAAEAAB148A}" type="presParOf" srcId="{6C7628FB-F6DE-4F6B-9500-FE5C3FDE007F}" destId="{A8F430A5-91A7-4D0B-8C95-F533F6204291}" srcOrd="3" destOrd="0" presId="urn:microsoft.com/office/officeart/2005/8/layout/hierarchy1"/>
    <dgm:cxn modelId="{ED2F1F14-8326-4976-998F-AC7146E27A11}" type="presParOf" srcId="{A8F430A5-91A7-4D0B-8C95-F533F6204291}" destId="{7E69B624-7F2B-41EE-9503-A15F11AE5C77}" srcOrd="0" destOrd="0" presId="urn:microsoft.com/office/officeart/2005/8/layout/hierarchy1"/>
    <dgm:cxn modelId="{991422F9-2619-4702-86BE-04F7E9D175AB}" type="presParOf" srcId="{7E69B624-7F2B-41EE-9503-A15F11AE5C77}" destId="{305D6489-EF23-4026-B1CE-C4DAE4A4E1BD}" srcOrd="0" destOrd="0" presId="urn:microsoft.com/office/officeart/2005/8/layout/hierarchy1"/>
    <dgm:cxn modelId="{8FDC7CDA-4176-44CF-830A-0BA918933C4C}" type="presParOf" srcId="{7E69B624-7F2B-41EE-9503-A15F11AE5C77}" destId="{F1AC3AEB-A50A-46EC-9B26-4BEA10B5622F}" srcOrd="1" destOrd="0" presId="urn:microsoft.com/office/officeart/2005/8/layout/hierarchy1"/>
    <dgm:cxn modelId="{6CB987A8-C0C7-4034-A13A-27F590FB63A4}" type="presParOf" srcId="{A8F430A5-91A7-4D0B-8C95-F533F6204291}" destId="{F85CE7F9-4A70-476C-911E-7BBD70DF6C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0CFB6-B5F3-48E6-BAE5-C361F6D83A99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ADA2E-B4D9-410A-AF5D-5309C074051B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8463" y="581604"/>
        <a:ext cx="4509367" cy="2799859"/>
      </dsp:txXfrm>
    </dsp:sp>
    <dsp:sp modelId="{67A1F8F1-A627-4C5C-9038-20EE40EF46DE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13EE9-5570-4C7E-B4B9-9C704470561E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BB94B-E325-46FA-9F6D-BE1A90BF0484}">
      <dsp:nvSpPr>
        <dsp:cNvPr id="0" name=""/>
        <dsp:cNvSpPr/>
      </dsp:nvSpPr>
      <dsp:spPr>
        <a:xfrm>
          <a:off x="0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ACB8-9E6A-4808-B138-C295CBFE9FD3}">
      <dsp:nvSpPr>
        <dsp:cNvPr id="0" name=""/>
        <dsp:cNvSpPr/>
      </dsp:nvSpPr>
      <dsp:spPr>
        <a:xfrm>
          <a:off x="339796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Documentos Digitais com Rotações</a:t>
          </a:r>
          <a:endParaRPr lang="en-US" sz="3600" kern="1200" dirty="0"/>
        </a:p>
      </dsp:txBody>
      <dsp:txXfrm>
        <a:off x="396673" y="981656"/>
        <a:ext cx="2944415" cy="1828183"/>
      </dsp:txXfrm>
    </dsp:sp>
    <dsp:sp modelId="{2DD06CAF-471B-4F53-AADB-AE4CC845C116}">
      <dsp:nvSpPr>
        <dsp:cNvPr id="0" name=""/>
        <dsp:cNvSpPr/>
      </dsp:nvSpPr>
      <dsp:spPr>
        <a:xfrm>
          <a:off x="3737763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5586-2FBB-4890-B4E9-363B25A16D9A}">
      <dsp:nvSpPr>
        <dsp:cNvPr id="0" name=""/>
        <dsp:cNvSpPr/>
      </dsp:nvSpPr>
      <dsp:spPr>
        <a:xfrm>
          <a:off x="4077559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Mudança de Escala no Documento</a:t>
          </a:r>
          <a:endParaRPr lang="en-US" sz="3600" kern="1200" dirty="0"/>
        </a:p>
      </dsp:txBody>
      <dsp:txXfrm>
        <a:off x="4134436" y="981656"/>
        <a:ext cx="2944415" cy="1828183"/>
      </dsp:txXfrm>
    </dsp:sp>
    <dsp:sp modelId="{81A4547B-A103-4979-BD53-E70E483F7430}">
      <dsp:nvSpPr>
        <dsp:cNvPr id="0" name=""/>
        <dsp:cNvSpPr/>
      </dsp:nvSpPr>
      <dsp:spPr>
        <a:xfrm>
          <a:off x="7475526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844EB-3C14-4C4B-9B85-6A305293AA4D}">
      <dsp:nvSpPr>
        <dsp:cNvPr id="0" name=""/>
        <dsp:cNvSpPr/>
      </dsp:nvSpPr>
      <dsp:spPr>
        <a:xfrm>
          <a:off x="7815323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Modificações no documento</a:t>
          </a:r>
          <a:endParaRPr lang="en-US" sz="3600" kern="1200" dirty="0"/>
        </a:p>
      </dsp:txBody>
      <dsp:txXfrm>
        <a:off x="7872200" y="981656"/>
        <a:ext cx="2944415" cy="1828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4EFAA-FB00-40BC-82C7-9BE4B7041401}">
      <dsp:nvSpPr>
        <dsp:cNvPr id="0" name=""/>
        <dsp:cNvSpPr/>
      </dsp:nvSpPr>
      <dsp:spPr>
        <a:xfrm>
          <a:off x="2899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EF252-22DC-4ABE-862F-9A5618F3D806}">
      <dsp:nvSpPr>
        <dsp:cNvPr id="0" name=""/>
        <dsp:cNvSpPr/>
      </dsp:nvSpPr>
      <dsp:spPr>
        <a:xfrm>
          <a:off x="232910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Correção automática de códigos de barras deformados em ficheiros digitalizados;</a:t>
          </a:r>
          <a:endParaRPr lang="en-US" sz="1500" kern="1200"/>
        </a:p>
      </dsp:txBody>
      <dsp:txXfrm>
        <a:off x="271411" y="1466279"/>
        <a:ext cx="1993095" cy="1237509"/>
      </dsp:txXfrm>
    </dsp:sp>
    <dsp:sp modelId="{DF8853FC-06B8-4DEE-9085-4F86F49243D2}">
      <dsp:nvSpPr>
        <dsp:cNvPr id="0" name=""/>
        <dsp:cNvSpPr/>
      </dsp:nvSpPr>
      <dsp:spPr>
        <a:xfrm>
          <a:off x="2533018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99A3-A5AF-4470-8681-3BC3CA5F84A0}">
      <dsp:nvSpPr>
        <dsp:cNvPr id="0" name=""/>
        <dsp:cNvSpPr/>
      </dsp:nvSpPr>
      <dsp:spPr>
        <a:xfrm>
          <a:off x="2763029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Número</a:t>
          </a:r>
          <a:r>
            <a:rPr lang="en-GB" sz="1500" kern="1200" dirty="0"/>
            <a:t> ideal de </a:t>
          </a:r>
          <a:r>
            <a:rPr lang="en-GB" sz="1500" kern="1200" dirty="0" err="1"/>
            <a:t>palavras</a:t>
          </a:r>
          <a:r>
            <a:rPr lang="en-GB" sz="1500" kern="1200" dirty="0"/>
            <a:t> a </a:t>
          </a:r>
          <a:r>
            <a:rPr lang="en-GB" sz="1500" kern="1200" dirty="0" err="1"/>
            <a:t>guardar</a:t>
          </a:r>
          <a:r>
            <a:rPr lang="en-GB" sz="1500" kern="1200" dirty="0"/>
            <a:t> para </a:t>
          </a:r>
          <a:r>
            <a:rPr lang="en-GB" sz="1500" kern="1200" dirty="0" err="1"/>
            <a:t>garantir</a:t>
          </a:r>
          <a:r>
            <a:rPr lang="en-GB" sz="1500" kern="1200" dirty="0"/>
            <a:t> a </a:t>
          </a:r>
          <a:r>
            <a:rPr lang="en-GB" sz="1500" kern="1200" dirty="0" err="1"/>
            <a:t>proteção</a:t>
          </a:r>
          <a:r>
            <a:rPr lang="en-GB" sz="1500" kern="1200" dirty="0"/>
            <a:t> de um documento </a:t>
          </a:r>
          <a:r>
            <a:rPr lang="en-GB" sz="1500" kern="1200" dirty="0" err="1"/>
            <a:t>impresso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801530" y="1466279"/>
        <a:ext cx="1993095" cy="1237509"/>
      </dsp:txXfrm>
    </dsp:sp>
    <dsp:sp modelId="{4FF4AFFE-D910-4561-88D3-5D96FE600EBD}">
      <dsp:nvSpPr>
        <dsp:cNvPr id="0" name=""/>
        <dsp:cNvSpPr/>
      </dsp:nvSpPr>
      <dsp:spPr>
        <a:xfrm>
          <a:off x="5063137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A7582-B33A-440C-AE59-688AF702D93A}">
      <dsp:nvSpPr>
        <dsp:cNvPr id="0" name=""/>
        <dsp:cNvSpPr/>
      </dsp:nvSpPr>
      <dsp:spPr>
        <a:xfrm>
          <a:off x="5293148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Método</a:t>
          </a:r>
          <a:r>
            <a:rPr lang="en-GB" sz="1500" kern="1200" dirty="0"/>
            <a:t> de </a:t>
          </a:r>
          <a:r>
            <a:rPr lang="en-GB" sz="1500" kern="1200" dirty="0" err="1"/>
            <a:t>visualização</a:t>
          </a:r>
          <a:r>
            <a:rPr lang="en-GB" sz="1500" kern="1200" dirty="0"/>
            <a:t> das </a:t>
          </a:r>
          <a:r>
            <a:rPr lang="en-GB" sz="1500" kern="1200" dirty="0" err="1"/>
            <a:t>averiguação</a:t>
          </a:r>
          <a:r>
            <a:rPr lang="en-GB" sz="1500" kern="1200" dirty="0"/>
            <a:t> da </a:t>
          </a:r>
          <a:r>
            <a:rPr lang="en-GB" sz="1500" kern="1200" dirty="0" err="1"/>
            <a:t>integridade</a:t>
          </a:r>
          <a:r>
            <a:rPr lang="en-GB" sz="1500" kern="1200" dirty="0"/>
            <a:t> de um documento </a:t>
          </a:r>
          <a:r>
            <a:rPr lang="en-GB" sz="1500" kern="1200" dirty="0" err="1"/>
            <a:t>em</a:t>
          </a:r>
          <a:r>
            <a:rPr lang="en-GB" sz="1500" kern="1200" dirty="0"/>
            <a:t> 3D;</a:t>
          </a:r>
          <a:endParaRPr lang="en-US" sz="1500" kern="1200" dirty="0"/>
        </a:p>
      </dsp:txBody>
      <dsp:txXfrm>
        <a:off x="5331649" y="1466279"/>
        <a:ext cx="1993095" cy="1237509"/>
      </dsp:txXfrm>
    </dsp:sp>
    <dsp:sp modelId="{305D6489-EF23-4026-B1CE-C4DAE4A4E1BD}">
      <dsp:nvSpPr>
        <dsp:cNvPr id="0" name=""/>
        <dsp:cNvSpPr/>
      </dsp:nvSpPr>
      <dsp:spPr>
        <a:xfrm>
          <a:off x="7593256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C3AEB-A50A-46EC-9B26-4BEA10B5622F}">
      <dsp:nvSpPr>
        <dsp:cNvPr id="0" name=""/>
        <dsp:cNvSpPr/>
      </dsp:nvSpPr>
      <dsp:spPr>
        <a:xfrm>
          <a:off x="7823267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Mecanismo que saliente as letras e zonas alteradas no documento automaticamente;</a:t>
          </a:r>
          <a:endParaRPr lang="en-US" sz="1500" kern="1200"/>
        </a:p>
      </dsp:txBody>
      <dsp:txXfrm>
        <a:off x="7861768" y="1466279"/>
        <a:ext cx="1993095" cy="1237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DE392-ACC5-4190-BF68-4E4858CD1052}" type="datetimeFigureOut">
              <a:rPr lang="pt-PT" smtClean="0"/>
              <a:t>21/06/2023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A58DB-4BDF-4D07-847B-0191BA484F1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6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Bom dia/Boa Tarde, Caros membro do júri. O meu nome é António Ramos, estou aqui presente para defender a minha dissertação, denominada (referir titulo)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ficheiro a examinar, pode ser formato PDF eletrónico ou digital, nos dois casos o documento é convertido para imagem para a colocação das letras presentes na base de dados;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Leitura do código de barras para descodificar a informação contida nele, se o identificador(id) do ficheiro estiver na base de dados e tiver sido aceite ou rejeitado a marca de água. Devolve-se alguns metadados ao utilizador e este faz uma verificação rápida de um conjunto de informações acerca do documento tal como utilizador que imprimiu e posto atual;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Verificação de integridade do documento caso a verificação dê errado, ou o utilizador queira processeder à mesma. Consiste na comparação, através de um utilizador fidedigno, das letras que estão no documento com as das base de dados, através da conversão do documento PDF para imagem e aquando a colocação das letras e respetivos pontos converte-se de novo para PDF. Nesta abordagem verificou-se que pode existir vários pontos de interseção inseridos na mesma letra, só que com valores diferentes, o que dificultava na visualização do documento, pelo que posteriormente eliminou-se as mesmas.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282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Servidor: onde irá ser alojada a base de dados, neste caso localmente, que irá conter informações úteis para a criação da marca de água e sua verificação. </a:t>
            </a:r>
          </a:p>
          <a:p>
            <a:r>
              <a:rPr lang="pt-PT" dirty="0"/>
              <a:t>Programa: onde está inserido o código;</a:t>
            </a:r>
          </a:p>
          <a:p>
            <a:r>
              <a:rPr lang="pt-PT" dirty="0"/>
              <a:t>Utilizador: ações a desempenhar pelo mesmo para </a:t>
            </a:r>
            <a:r>
              <a:rPr lang="pt-PT" dirty="0" err="1"/>
              <a:t>desputar</a:t>
            </a:r>
            <a:r>
              <a:rPr lang="pt-PT" dirty="0"/>
              <a:t> ações no código como por exemplo aceitar ou rejeitar um documento com marca de água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4723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Watermark: a seguir a rejeitado dizer que é necessário para fazer </a:t>
            </a:r>
            <a:r>
              <a:rPr lang="pt-PT" dirty="0" err="1"/>
              <a:t>tracking</a:t>
            </a:r>
            <a:r>
              <a:rPr lang="pt-PT" dirty="0"/>
              <a:t> do sistema, ou seja, saber que utilizador aprovou ou rejeitou um documento.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Watermark: contém informações da marca de água do ficheiro, caso este seja aceite ou rejeitado, e posições dos códigos de barras;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Document</a:t>
            </a:r>
            <a:r>
              <a:rPr lang="pt-PT" dirty="0"/>
              <a:t>: informações do documento (metadados);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Barcode: informações da criação dos código de barras, tal como, o dia/hora a que foi criado;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Position_char_file</a:t>
            </a:r>
            <a:r>
              <a:rPr lang="pt-PT" dirty="0"/>
              <a:t>: caracteres e posições no ficheiro;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Forense_analises</a:t>
            </a:r>
            <a:r>
              <a:rPr lang="pt-PT" dirty="0"/>
              <a:t>: caracteres e posições que contém a marca de água para um documento;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>
                <a:ea typeface="Times New Roman" panose="02020603050405020304" pitchFamily="18" charset="0"/>
              </a:rPr>
              <a:t>D</a:t>
            </a:r>
            <a:r>
              <a:rPr lang="pt-PT" sz="1200" dirty="0" err="1">
                <a:effectLst/>
                <a:ea typeface="Times New Roman" panose="02020603050405020304" pitchFamily="18" charset="0"/>
              </a:rPr>
              <a:t>imensions_document</a:t>
            </a:r>
            <a:r>
              <a:rPr lang="pt-PT" sz="1200" dirty="0">
                <a:effectLst/>
                <a:ea typeface="Times New Roman" panose="02020603050405020304" pitchFamily="18" charset="0"/>
              </a:rPr>
              <a:t>: guarda as dimensões do ficheiro original em formato PDF e bitmap;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440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algoritmo tem de ser apto em múltiplas ocasiões e saber lidar com situações. Para simular esse comportamento resolveu-se testar o algoritmo para situações de documentos digitais com rotações, mudança de escala no documento e modificações no documento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151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Aqui </a:t>
            </a:r>
            <a:r>
              <a:rPr lang="en-GB" dirty="0" err="1"/>
              <a:t>tem</a:t>
            </a:r>
            <a:r>
              <a:rPr lang="en-GB" dirty="0"/>
              <a:t> se um exemplo de um </a:t>
            </a:r>
            <a:r>
              <a:rPr lang="en-GB" dirty="0" err="1"/>
              <a:t>ficheiro</a:t>
            </a:r>
            <a:r>
              <a:rPr lang="en-GB" dirty="0"/>
              <a:t> </a:t>
            </a:r>
            <a:r>
              <a:rPr lang="en-GB" dirty="0" err="1"/>
              <a:t>digitalizado</a:t>
            </a:r>
            <a:r>
              <a:rPr lang="en-GB" dirty="0"/>
              <a:t> </a:t>
            </a:r>
            <a:r>
              <a:rPr lang="en-GB" dirty="0" err="1"/>
              <a:t>torto</a:t>
            </a:r>
            <a:r>
              <a:rPr lang="en-GB" dirty="0"/>
              <a:t> e o algoritmo </a:t>
            </a:r>
            <a:r>
              <a:rPr lang="en-GB" dirty="0" err="1"/>
              <a:t>conseguiu</a:t>
            </a:r>
            <a:r>
              <a:rPr lang="en-GB" dirty="0"/>
              <a:t> </a:t>
            </a:r>
            <a:r>
              <a:rPr lang="en-GB" dirty="0" err="1"/>
              <a:t>compor</a:t>
            </a:r>
            <a:r>
              <a:rPr lang="en-GB" dirty="0"/>
              <a:t> (</a:t>
            </a:r>
            <a:r>
              <a:rPr lang="en-GB" dirty="0" err="1"/>
              <a:t>direita</a:t>
            </a:r>
            <a:r>
              <a:rPr lang="en-GB" dirty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395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Esquerda</a:t>
            </a:r>
            <a:r>
              <a:rPr lang="en-GB" dirty="0"/>
              <a:t> original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eletrónico</a:t>
            </a:r>
            <a:r>
              <a:rPr lang="en-GB" dirty="0"/>
              <a:t>;</a:t>
            </a:r>
          </a:p>
          <a:p>
            <a:r>
              <a:rPr lang="en-GB" dirty="0" err="1"/>
              <a:t>Direita</a:t>
            </a:r>
            <a:r>
              <a:rPr lang="en-GB" dirty="0"/>
              <a:t> digital </a:t>
            </a:r>
            <a:r>
              <a:rPr lang="en-GB" dirty="0" err="1"/>
              <a:t>torto</a:t>
            </a:r>
            <a:r>
              <a:rPr lang="en-GB" dirty="0"/>
              <a:t> compost.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comparação</a:t>
            </a:r>
            <a:r>
              <a:rPr lang="en-GB" dirty="0"/>
              <a:t> dos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consegue</a:t>
            </a:r>
            <a:r>
              <a:rPr lang="en-GB" dirty="0"/>
              <a:t>-se </a:t>
            </a:r>
            <a:r>
              <a:rPr lang="en-GB" dirty="0" err="1"/>
              <a:t>perceber</a:t>
            </a:r>
            <a:r>
              <a:rPr lang="en-GB" dirty="0"/>
              <a:t> que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iguais</a:t>
            </a:r>
            <a:r>
              <a:rPr lang="en-GB" dirty="0"/>
              <a:t>. Dar o exemplo do w e r.</a:t>
            </a:r>
          </a:p>
          <a:p>
            <a:r>
              <a:rPr lang="en-GB" dirty="0"/>
              <a:t>Nota: Se a </a:t>
            </a:r>
            <a:r>
              <a:rPr lang="en-GB" dirty="0" err="1"/>
              <a:t>visualização</a:t>
            </a:r>
            <a:r>
              <a:rPr lang="en-GB" dirty="0"/>
              <a:t> não </a:t>
            </a:r>
            <a:r>
              <a:rPr lang="en-GB" dirty="0" err="1"/>
              <a:t>agradar</a:t>
            </a:r>
            <a:r>
              <a:rPr lang="en-GB" dirty="0"/>
              <a:t> dá para mudar no Código.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353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Passando</a:t>
            </a:r>
            <a:r>
              <a:rPr lang="en-GB" dirty="0"/>
              <a:t> à </a:t>
            </a:r>
            <a:r>
              <a:rPr lang="en-GB" dirty="0" err="1"/>
              <a:t>escala</a:t>
            </a:r>
            <a:r>
              <a:rPr lang="en-GB" dirty="0"/>
              <a:t> do </a:t>
            </a:r>
            <a:r>
              <a:rPr lang="en-GB" dirty="0" err="1"/>
              <a:t>ficheiro</a:t>
            </a:r>
            <a:r>
              <a:rPr lang="en-GB" dirty="0"/>
              <a:t>,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esquerdo</a:t>
            </a:r>
            <a:r>
              <a:rPr lang="en-GB" dirty="0"/>
              <a:t> está presente o </a:t>
            </a:r>
            <a:r>
              <a:rPr lang="en-GB" dirty="0" err="1"/>
              <a:t>ficheiro</a:t>
            </a:r>
            <a:r>
              <a:rPr lang="en-GB" dirty="0"/>
              <a:t> original com 100% de </a:t>
            </a:r>
            <a:r>
              <a:rPr lang="en-GB" dirty="0" err="1"/>
              <a:t>escala</a:t>
            </a:r>
            <a:r>
              <a:rPr lang="en-GB" dirty="0"/>
              <a:t>, e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 o mesmo documento com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escala</a:t>
            </a:r>
            <a:r>
              <a:rPr lang="en-GB" dirty="0"/>
              <a:t> de 80%.</a:t>
            </a:r>
          </a:p>
          <a:p>
            <a:r>
              <a:rPr lang="en-GB" dirty="0"/>
              <a:t>Pode-se </a:t>
            </a:r>
            <a:r>
              <a:rPr lang="en-GB" dirty="0" err="1"/>
              <a:t>confirmar</a:t>
            </a:r>
            <a:r>
              <a:rPr lang="en-GB" dirty="0"/>
              <a:t>, </a:t>
            </a:r>
            <a:r>
              <a:rPr lang="en-GB" dirty="0" err="1"/>
              <a:t>através</a:t>
            </a:r>
            <a:r>
              <a:rPr lang="en-GB" dirty="0"/>
              <a:t> das </a:t>
            </a:r>
            <a:r>
              <a:rPr lang="en-GB" dirty="0" err="1"/>
              <a:t>comparações</a:t>
            </a:r>
            <a:r>
              <a:rPr lang="en-GB" dirty="0"/>
              <a:t> de </a:t>
            </a:r>
            <a:r>
              <a:rPr lang="en-GB" dirty="0" err="1"/>
              <a:t>pontos</a:t>
            </a:r>
            <a:r>
              <a:rPr lang="en-GB" dirty="0"/>
              <a:t> entre documentos, que o algoritmo </a:t>
            </a:r>
            <a:r>
              <a:rPr lang="en-GB" dirty="0" err="1"/>
              <a:t>conseguiu</a:t>
            </a:r>
            <a:r>
              <a:rPr lang="en-GB" dirty="0"/>
              <a:t> </a:t>
            </a:r>
            <a:r>
              <a:rPr lang="en-GB" dirty="0" err="1"/>
              <a:t>adaptar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pontos</a:t>
            </a:r>
            <a:r>
              <a:rPr lang="en-GB" dirty="0"/>
              <a:t> à </a:t>
            </a:r>
            <a:r>
              <a:rPr lang="en-GB" dirty="0" err="1"/>
              <a:t>escala</a:t>
            </a:r>
            <a:r>
              <a:rPr lang="en-GB" dirty="0"/>
              <a:t> do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9302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 </a:t>
            </a:r>
            <a:r>
              <a:rPr lang="en-GB" dirty="0" err="1"/>
              <a:t>testar</a:t>
            </a:r>
            <a:r>
              <a:rPr lang="en-GB" dirty="0"/>
              <a:t> o </a:t>
            </a:r>
            <a:r>
              <a:rPr lang="en-GB" dirty="0" err="1"/>
              <a:t>comportamento</a:t>
            </a:r>
            <a:r>
              <a:rPr lang="en-GB" dirty="0"/>
              <a:t> do algoritmo </a:t>
            </a:r>
            <a:r>
              <a:rPr lang="en-GB" dirty="0" err="1"/>
              <a:t>nas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r>
              <a:rPr lang="en-GB" dirty="0"/>
              <a:t> do documento, </a:t>
            </a:r>
            <a:r>
              <a:rPr lang="en-GB" dirty="0" err="1"/>
              <a:t>criou</a:t>
            </a:r>
            <a:r>
              <a:rPr lang="en-GB" dirty="0"/>
              <a:t>-se um documento com informações </a:t>
            </a:r>
            <a:r>
              <a:rPr lang="en-GB" dirty="0" err="1"/>
              <a:t>aleatórias</a:t>
            </a:r>
            <a:r>
              <a:rPr lang="en-GB" dirty="0"/>
              <a:t> (</a:t>
            </a:r>
            <a:r>
              <a:rPr lang="en-GB" dirty="0" err="1"/>
              <a:t>referir</a:t>
            </a:r>
            <a:r>
              <a:rPr lang="en-GB" dirty="0"/>
              <a:t> documento </a:t>
            </a:r>
            <a:r>
              <a:rPr lang="en-GB" dirty="0" err="1"/>
              <a:t>esquerda</a:t>
            </a:r>
            <a:r>
              <a:rPr lang="en-GB" dirty="0"/>
              <a:t>).</a:t>
            </a:r>
          </a:p>
          <a:p>
            <a:r>
              <a:rPr lang="en-GB" dirty="0"/>
              <a:t>A </a:t>
            </a:r>
            <a:r>
              <a:rPr lang="en-GB" dirty="0" err="1"/>
              <a:t>simulação</a:t>
            </a:r>
            <a:r>
              <a:rPr lang="en-GB" dirty="0"/>
              <a:t> da </a:t>
            </a:r>
            <a:r>
              <a:rPr lang="en-GB" dirty="0" err="1"/>
              <a:t>alteração</a:t>
            </a:r>
            <a:r>
              <a:rPr lang="en-GB" dirty="0"/>
              <a:t> do documento </a:t>
            </a:r>
            <a:r>
              <a:rPr lang="en-GB" dirty="0" err="1"/>
              <a:t>envolve</a:t>
            </a:r>
            <a:r>
              <a:rPr lang="en-GB" dirty="0"/>
              <a:t> </a:t>
            </a:r>
            <a:r>
              <a:rPr lang="en-GB" dirty="0" err="1"/>
              <a:t>eliminação</a:t>
            </a:r>
            <a:r>
              <a:rPr lang="en-GB" dirty="0"/>
              <a:t>/</a:t>
            </a:r>
            <a:r>
              <a:rPr lang="en-GB" dirty="0" err="1"/>
              <a:t>adição</a:t>
            </a:r>
            <a:r>
              <a:rPr lang="en-GB" dirty="0"/>
              <a:t> de </a:t>
            </a:r>
            <a:r>
              <a:rPr lang="en-GB" dirty="0" err="1"/>
              <a:t>palavras</a:t>
            </a:r>
            <a:r>
              <a:rPr lang="en-GB" dirty="0"/>
              <a:t>, </a:t>
            </a:r>
            <a:r>
              <a:rPr lang="en-GB" dirty="0" err="1"/>
              <a:t>substituição</a:t>
            </a:r>
            <a:r>
              <a:rPr lang="en-GB" dirty="0"/>
              <a:t> e </a:t>
            </a:r>
            <a:r>
              <a:rPr lang="en-GB" dirty="0" err="1"/>
              <a:t>eliminação</a:t>
            </a:r>
            <a:r>
              <a:rPr lang="en-GB" dirty="0"/>
              <a:t>/</a:t>
            </a:r>
            <a:r>
              <a:rPr lang="en-GB" dirty="0" err="1"/>
              <a:t>adicção</a:t>
            </a:r>
            <a:r>
              <a:rPr lang="en-GB" dirty="0"/>
              <a:t> de </a:t>
            </a:r>
            <a:r>
              <a:rPr lang="en-GB" dirty="0" err="1"/>
              <a:t>espaçamento</a:t>
            </a:r>
            <a:r>
              <a:rPr lang="en-GB" dirty="0"/>
              <a:t> entre </a:t>
            </a:r>
            <a:r>
              <a:rPr lang="en-GB" dirty="0" err="1"/>
              <a:t>linhas</a:t>
            </a:r>
            <a:r>
              <a:rPr lang="en-GB" dirty="0"/>
              <a:t>. </a:t>
            </a:r>
            <a:r>
              <a:rPr lang="en-GB" dirty="0" err="1"/>
              <a:t>levando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de 3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similares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da </a:t>
            </a:r>
            <a:r>
              <a:rPr lang="en-GB" dirty="0" err="1"/>
              <a:t>esquerda</a:t>
            </a:r>
            <a:r>
              <a:rPr lang="en-GB" dirty="0"/>
              <a:t>.</a:t>
            </a:r>
          </a:p>
          <a:p>
            <a:r>
              <a:rPr lang="en-GB" dirty="0"/>
              <a:t>Neste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substitui</a:t>
            </a:r>
            <a:r>
              <a:rPr lang="en-GB" dirty="0"/>
              <a:t>-se a </a:t>
            </a:r>
            <a:r>
              <a:rPr lang="en-GB" dirty="0" err="1"/>
              <a:t>palavra</a:t>
            </a:r>
            <a:r>
              <a:rPr lang="en-GB" dirty="0"/>
              <a:t> “</a:t>
            </a:r>
            <a:r>
              <a:rPr lang="en-GB" dirty="0" err="1"/>
              <a:t>importante</a:t>
            </a:r>
            <a:r>
              <a:rPr lang="en-GB" dirty="0"/>
              <a:t>” </a:t>
            </a:r>
            <a:r>
              <a:rPr lang="en-GB" dirty="0" err="1"/>
              <a:t>por</a:t>
            </a:r>
            <a:r>
              <a:rPr lang="en-GB" dirty="0"/>
              <a:t> “necessário”, onde a </a:t>
            </a:r>
            <a:r>
              <a:rPr lang="en-GB" dirty="0" err="1"/>
              <a:t>letra</a:t>
            </a:r>
            <a:r>
              <a:rPr lang="en-GB" dirty="0"/>
              <a:t> “n” </a:t>
            </a:r>
            <a:r>
              <a:rPr lang="en-GB" dirty="0" err="1"/>
              <a:t>correspondia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e </a:t>
            </a:r>
            <a:r>
              <a:rPr lang="en-GB" dirty="0" err="1"/>
              <a:t>verifica</a:t>
            </a:r>
            <a:r>
              <a:rPr lang="en-GB" dirty="0"/>
              <a:t>-se que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segunda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</a:t>
            </a:r>
            <a:r>
              <a:rPr lang="en-GB" dirty="0" err="1"/>
              <a:t>representado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um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que a </a:t>
            </a:r>
            <a:r>
              <a:rPr lang="en-GB" dirty="0" err="1"/>
              <a:t>letra</a:t>
            </a:r>
            <a:r>
              <a:rPr lang="en-GB" dirty="0"/>
              <a:t> “n” está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cima</a:t>
            </a:r>
            <a:r>
              <a:rPr lang="en-GB" dirty="0"/>
              <a:t> do “r”, o que leva </a:t>
            </a:r>
            <a:r>
              <a:rPr lang="en-GB" dirty="0" err="1"/>
              <a:t>aferir</a:t>
            </a:r>
            <a:r>
              <a:rPr lang="en-GB" dirty="0"/>
              <a:t> que o documento </a:t>
            </a:r>
            <a:r>
              <a:rPr lang="en-GB" dirty="0" err="1"/>
              <a:t>naquela</a:t>
            </a:r>
            <a:r>
              <a:rPr lang="en-GB" dirty="0"/>
              <a:t> </a:t>
            </a:r>
            <a:r>
              <a:rPr lang="en-GB" dirty="0" err="1"/>
              <a:t>palavra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alterado</a:t>
            </a:r>
            <a:r>
              <a:rPr lang="en-GB" dirty="0"/>
              <a:t>, logo o documento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 não é original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048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 </a:t>
            </a:r>
            <a:r>
              <a:rPr lang="en-GB" dirty="0" err="1"/>
              <a:t>optou</a:t>
            </a:r>
            <a:r>
              <a:rPr lang="en-GB" dirty="0"/>
              <a:t>-se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eliminar</a:t>
            </a:r>
            <a:r>
              <a:rPr lang="en-GB" dirty="0"/>
              <a:t> o ultimo </a:t>
            </a:r>
            <a:r>
              <a:rPr lang="en-GB" dirty="0" err="1"/>
              <a:t>paragrafo</a:t>
            </a:r>
            <a:r>
              <a:rPr lang="en-GB" dirty="0"/>
              <a:t> do </a:t>
            </a:r>
            <a:r>
              <a:rPr lang="en-GB" dirty="0" err="1"/>
              <a:t>ficheiro</a:t>
            </a:r>
            <a:r>
              <a:rPr lang="en-GB" dirty="0"/>
              <a:t> original, </a:t>
            </a:r>
            <a:r>
              <a:rPr lang="en-GB" dirty="0" err="1"/>
              <a:t>representado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.</a:t>
            </a:r>
          </a:p>
          <a:p>
            <a:r>
              <a:rPr lang="en-GB" dirty="0"/>
              <a:t>É </a:t>
            </a:r>
            <a:r>
              <a:rPr lang="en-GB" dirty="0" err="1"/>
              <a:t>demonstrado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“D” (do </a:t>
            </a:r>
            <a:r>
              <a:rPr lang="en-GB" dirty="0" err="1"/>
              <a:t>inicio</a:t>
            </a:r>
            <a:r>
              <a:rPr lang="en-GB" dirty="0"/>
              <a:t> do </a:t>
            </a:r>
            <a:r>
              <a:rPr lang="en-GB" dirty="0" err="1"/>
              <a:t>paragrafo</a:t>
            </a:r>
            <a:r>
              <a:rPr lang="en-GB" dirty="0"/>
              <a:t>) </a:t>
            </a:r>
            <a:r>
              <a:rPr lang="en-GB" dirty="0" err="1"/>
              <a:t>inserida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zona </a:t>
            </a:r>
            <a:r>
              <a:rPr lang="en-GB" dirty="0" err="1"/>
              <a:t>branca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</a:t>
            </a:r>
            <a:r>
              <a:rPr lang="en-GB" dirty="0" err="1"/>
              <a:t>eliminação</a:t>
            </a:r>
            <a:r>
              <a:rPr lang="en-GB" dirty="0"/>
              <a:t> de pelo menos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palavra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139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 documento anterior com as </a:t>
            </a:r>
            <a:r>
              <a:rPr lang="en-GB" dirty="0" err="1"/>
              <a:t>alterações</a:t>
            </a:r>
            <a:r>
              <a:rPr lang="en-GB" dirty="0"/>
              <a:t> da </a:t>
            </a:r>
            <a:r>
              <a:rPr lang="en-GB" dirty="0" err="1"/>
              <a:t>eliminação</a:t>
            </a:r>
            <a:r>
              <a:rPr lang="en-GB" dirty="0"/>
              <a:t> do ultimo </a:t>
            </a:r>
            <a:r>
              <a:rPr lang="en-GB" dirty="0" err="1"/>
              <a:t>paragrafo</a:t>
            </a:r>
            <a:r>
              <a:rPr lang="en-GB" dirty="0"/>
              <a:t>, </a:t>
            </a:r>
            <a:r>
              <a:rPr lang="en-GB" dirty="0" err="1"/>
              <a:t>removendo</a:t>
            </a:r>
            <a:r>
              <a:rPr lang="en-GB" dirty="0"/>
              <a:t> um </a:t>
            </a:r>
            <a:r>
              <a:rPr lang="en-GB" dirty="0" err="1"/>
              <a:t>parafro</a:t>
            </a:r>
            <a:r>
              <a:rPr lang="en-GB" dirty="0"/>
              <a:t>, </a:t>
            </a:r>
            <a:r>
              <a:rPr lang="en-GB" dirty="0" err="1"/>
              <a:t>demonstrado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pela </a:t>
            </a:r>
            <a:r>
              <a:rPr lang="en-GB" dirty="0" err="1"/>
              <a:t>figura</a:t>
            </a:r>
            <a:r>
              <a:rPr lang="en-GB" dirty="0"/>
              <a:t>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análise</a:t>
            </a:r>
            <a:r>
              <a:rPr lang="en-GB" dirty="0"/>
              <a:t> </a:t>
            </a:r>
            <a:r>
              <a:rPr lang="en-GB" dirty="0" err="1"/>
              <a:t>consegue</a:t>
            </a:r>
            <a:r>
              <a:rPr lang="en-GB" dirty="0"/>
              <a:t>-se </a:t>
            </a:r>
            <a:r>
              <a:rPr lang="en-GB" dirty="0" err="1"/>
              <a:t>perceber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translação</a:t>
            </a:r>
            <a:r>
              <a:rPr lang="en-GB" dirty="0"/>
              <a:t> dos </a:t>
            </a:r>
            <a:r>
              <a:rPr lang="en-GB" dirty="0" err="1"/>
              <a:t>pontos</a:t>
            </a:r>
            <a:r>
              <a:rPr lang="en-GB" dirty="0"/>
              <a:t> no </a:t>
            </a:r>
            <a:r>
              <a:rPr lang="en-GB" dirty="0" err="1"/>
              <a:t>eixo</a:t>
            </a:r>
            <a:r>
              <a:rPr lang="en-GB" dirty="0"/>
              <a:t> do y </a:t>
            </a:r>
            <a:r>
              <a:rPr lang="en-GB" dirty="0" err="1"/>
              <a:t>demonstrado</a:t>
            </a:r>
            <a:r>
              <a:rPr lang="en-GB" dirty="0"/>
              <a:t> pela seta </a:t>
            </a:r>
            <a:r>
              <a:rPr lang="en-GB" dirty="0" err="1"/>
              <a:t>preta</a:t>
            </a:r>
            <a:r>
              <a:rPr lang="en-GB" dirty="0"/>
              <a:t>.</a:t>
            </a:r>
          </a:p>
          <a:p>
            <a:r>
              <a:rPr lang="en-GB" dirty="0"/>
              <a:t>Isto </a:t>
            </a:r>
            <a:r>
              <a:rPr lang="en-GB" dirty="0" err="1"/>
              <a:t>demonstra</a:t>
            </a:r>
            <a:r>
              <a:rPr lang="en-GB" dirty="0"/>
              <a:t> que a </a:t>
            </a:r>
            <a:r>
              <a:rPr lang="en-GB" dirty="0" err="1"/>
              <a:t>estrutura</a:t>
            </a:r>
            <a:r>
              <a:rPr lang="en-GB" dirty="0"/>
              <a:t> do documento </a:t>
            </a:r>
            <a:r>
              <a:rPr lang="en-GB" dirty="0" err="1"/>
              <a:t>sofreu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61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surgiu este tema? Para perceber é necessário fazer uma pequena introdução sobre a importância da informação e seus objetivos.</a:t>
            </a:r>
          </a:p>
          <a:p>
            <a:r>
              <a:rPr lang="pt-PT" dirty="0"/>
              <a:t>A informação é um conhecimento necessário para o desenvolvimento e sobrevivência da sociedade. </a:t>
            </a:r>
          </a:p>
          <a:p>
            <a:r>
              <a:rPr lang="pt-PT" dirty="0"/>
              <a:t>Classificando-se em diversas categorias tal como (referir ponto 2)</a:t>
            </a:r>
          </a:p>
          <a:p>
            <a:r>
              <a:rPr lang="pt-PT" dirty="0"/>
              <a:t>Existem organizações que são responsáveis por … informações, levando à criação de um caminho para a partilha da mesma, o que a torna vulnerável a acessos inéditos</a:t>
            </a:r>
          </a:p>
          <a:p>
            <a:r>
              <a:rPr lang="pt-PT" dirty="0"/>
              <a:t>Classificando-se em privadas ou públicas, sendo que as privadas contêm informações confidenciais.  </a:t>
            </a:r>
          </a:p>
          <a:p>
            <a:r>
              <a:rPr lang="pt-PT" dirty="0"/>
              <a:t>Devido ao valor dado à informação, ou seja, à necessidade de conhecer algo que não sabemos, esta é alvo de ameaças – eliminação, alteração, divulgação e roubo. </a:t>
            </a:r>
          </a:p>
          <a:p>
            <a:r>
              <a:rPr lang="pt-PT" dirty="0"/>
              <a:t>A partilha de informação pode ser (dizer os 3 pontos), sendo que maior parte das informações são guardadas online ou localmente, levando à necessidade de pesquisa e inovação em métodos seguros capazes de proteger as informações.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006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intituito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é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 de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para documentos de </a:t>
            </a:r>
            <a:r>
              <a:rPr lang="en-GB" dirty="0" err="1"/>
              <a:t>formato</a:t>
            </a:r>
            <a:r>
              <a:rPr lang="en-GB" dirty="0"/>
              <a:t> digital, </a:t>
            </a:r>
            <a:r>
              <a:rPr lang="en-GB" dirty="0" err="1"/>
              <a:t>eletrónico</a:t>
            </a:r>
            <a:r>
              <a:rPr lang="en-GB" dirty="0"/>
              <a:t> e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r>
              <a:rPr lang="en-GB" dirty="0"/>
              <a:t>No </a:t>
            </a:r>
            <a:r>
              <a:rPr lang="en-GB" dirty="0" err="1"/>
              <a:t>inicio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o </a:t>
            </a:r>
            <a:r>
              <a:rPr lang="en-GB" dirty="0" err="1"/>
              <a:t>intuito</a:t>
            </a:r>
            <a:r>
              <a:rPr lang="en-GB" dirty="0"/>
              <a:t> era usar </a:t>
            </a:r>
            <a:r>
              <a:rPr lang="en-GB" dirty="0" err="1"/>
              <a:t>marcas</a:t>
            </a:r>
            <a:r>
              <a:rPr lang="en-GB" dirty="0"/>
              <a:t> de água sobre </a:t>
            </a:r>
            <a:r>
              <a:rPr lang="en-GB" dirty="0" err="1"/>
              <a:t>texto</a:t>
            </a:r>
            <a:r>
              <a:rPr lang="en-GB" dirty="0"/>
              <a:t>, </a:t>
            </a:r>
            <a:r>
              <a:rPr lang="en-GB" dirty="0" err="1"/>
              <a:t>contudo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documentos pode ser </a:t>
            </a:r>
            <a:r>
              <a:rPr lang="en-GB" dirty="0" err="1"/>
              <a:t>confidencial</a:t>
            </a:r>
            <a:r>
              <a:rPr lang="en-GB" dirty="0"/>
              <a:t>, o que leva a que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acesso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seja </a:t>
            </a:r>
            <a:r>
              <a:rPr lang="en-GB" dirty="0" err="1"/>
              <a:t>dificil</a:t>
            </a:r>
            <a:r>
              <a:rPr lang="en-GB" dirty="0"/>
              <a:t> e não </a:t>
            </a:r>
            <a:r>
              <a:rPr lang="en-GB" dirty="0" err="1"/>
              <a:t>poder</a:t>
            </a:r>
            <a:r>
              <a:rPr lang="en-GB" dirty="0"/>
              <a:t> ser </a:t>
            </a:r>
            <a:r>
              <a:rPr lang="en-GB" dirty="0" err="1"/>
              <a:t>modificada</a:t>
            </a:r>
            <a:r>
              <a:rPr lang="en-GB" dirty="0"/>
              <a:t>, pelo que </a:t>
            </a:r>
            <a:r>
              <a:rPr lang="en-GB" dirty="0" err="1"/>
              <a:t>influencia</a:t>
            </a:r>
            <a:r>
              <a:rPr lang="en-GB" dirty="0"/>
              <a:t> a </a:t>
            </a:r>
            <a:r>
              <a:rPr lang="en-GB" dirty="0" err="1"/>
              <a:t>análise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documento. </a:t>
            </a:r>
          </a:p>
          <a:p>
            <a:r>
              <a:rPr lang="en-GB" dirty="0"/>
              <a:t>De </a:t>
            </a:r>
            <a:r>
              <a:rPr lang="en-GB" dirty="0" err="1"/>
              <a:t>seguida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códigos</a:t>
            </a:r>
            <a:r>
              <a:rPr lang="en-GB" dirty="0"/>
              <a:t> de barras 128 e 39 para a </a:t>
            </a:r>
            <a:r>
              <a:rPr lang="en-GB" dirty="0" err="1"/>
              <a:t>indexação</a:t>
            </a:r>
            <a:r>
              <a:rPr lang="en-GB" dirty="0"/>
              <a:t> de metadados </a:t>
            </a:r>
            <a:r>
              <a:rPr lang="en-GB" dirty="0" err="1"/>
              <a:t>referentes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documento </a:t>
            </a:r>
            <a:r>
              <a:rPr lang="en-GB" dirty="0" err="1"/>
              <a:t>na</a:t>
            </a:r>
            <a:r>
              <a:rPr lang="en-GB" dirty="0"/>
              <a:t> base de dados e à </a:t>
            </a:r>
            <a:r>
              <a:rPr lang="en-GB" dirty="0" err="1"/>
              <a:t>utilização</a:t>
            </a:r>
            <a:r>
              <a:rPr lang="en-GB" dirty="0"/>
              <a:t> de QR Codes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método</a:t>
            </a:r>
            <a:r>
              <a:rPr lang="en-GB" dirty="0"/>
              <a:t> de </a:t>
            </a:r>
            <a:r>
              <a:rPr lang="en-GB" dirty="0" err="1"/>
              <a:t>visualização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, que </a:t>
            </a:r>
            <a:r>
              <a:rPr lang="en-GB" dirty="0" err="1"/>
              <a:t>após</a:t>
            </a:r>
            <a:r>
              <a:rPr lang="en-GB" dirty="0"/>
              <a:t> a </a:t>
            </a:r>
            <a:r>
              <a:rPr lang="en-GB" dirty="0" err="1"/>
              <a:t>realização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ficehrios</a:t>
            </a:r>
            <a:r>
              <a:rPr lang="en-GB" dirty="0"/>
              <a:t> digitais, </a:t>
            </a:r>
            <a:r>
              <a:rPr lang="en-GB" dirty="0" err="1"/>
              <a:t>apercebeu</a:t>
            </a:r>
            <a:r>
              <a:rPr lang="en-GB" dirty="0"/>
              <a:t>-se que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perdiam</a:t>
            </a:r>
            <a:r>
              <a:rPr lang="en-GB" dirty="0"/>
              <a:t> a </a:t>
            </a:r>
            <a:r>
              <a:rPr lang="en-GB" dirty="0" err="1"/>
              <a:t>cor</a:t>
            </a:r>
            <a:r>
              <a:rPr lang="en-GB" dirty="0"/>
              <a:t>, o que leva a </a:t>
            </a:r>
            <a:r>
              <a:rPr lang="en-GB" dirty="0" err="1"/>
              <a:t>influenciar</a:t>
            </a:r>
            <a:r>
              <a:rPr lang="en-GB" dirty="0"/>
              <a:t> a </a:t>
            </a:r>
            <a:r>
              <a:rPr lang="en-GB" dirty="0" err="1"/>
              <a:t>visualização</a:t>
            </a:r>
            <a:r>
              <a:rPr lang="en-GB" dirty="0"/>
              <a:t> do documento, pelo que se </a:t>
            </a:r>
            <a:r>
              <a:rPr lang="en-GB" dirty="0" err="1"/>
              <a:t>retirou</a:t>
            </a:r>
            <a:r>
              <a:rPr lang="en-GB" dirty="0"/>
              <a:t> o </a:t>
            </a:r>
            <a:r>
              <a:rPr lang="en-GB" dirty="0" err="1"/>
              <a:t>uso</a:t>
            </a:r>
            <a:r>
              <a:rPr lang="en-GB" dirty="0"/>
              <a:t> dos mesmo.</a:t>
            </a:r>
          </a:p>
          <a:p>
            <a:r>
              <a:rPr lang="en-GB" dirty="0"/>
              <a:t>O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desenvolvido</a:t>
            </a:r>
            <a:r>
              <a:rPr lang="en-GB" dirty="0"/>
              <a:t> </a:t>
            </a:r>
            <a:r>
              <a:rPr lang="en-GB" dirty="0" err="1"/>
              <a:t>consiste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marca</a:t>
            </a:r>
            <a:r>
              <a:rPr lang="en-GB" dirty="0"/>
              <a:t> com base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letras</a:t>
            </a:r>
            <a:r>
              <a:rPr lang="en-GB" dirty="0"/>
              <a:t> </a:t>
            </a:r>
            <a:r>
              <a:rPr lang="en-GB" dirty="0" err="1"/>
              <a:t>obtidas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de n </a:t>
            </a:r>
            <a:r>
              <a:rPr lang="en-GB" dirty="0" err="1"/>
              <a:t>interseções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 que </a:t>
            </a:r>
            <a:r>
              <a:rPr lang="en-GB" dirty="0" err="1"/>
              <a:t>estejam</a:t>
            </a:r>
            <a:r>
              <a:rPr lang="en-GB" dirty="0"/>
              <a:t> </a:t>
            </a:r>
            <a:r>
              <a:rPr lang="en-GB" dirty="0" err="1"/>
              <a:t>inseridos</a:t>
            </a:r>
            <a:r>
              <a:rPr lang="en-GB" dirty="0"/>
              <a:t> no </a:t>
            </a:r>
            <a:r>
              <a:rPr lang="en-GB" dirty="0" err="1"/>
              <a:t>intervalo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</a:t>
            </a:r>
            <a:r>
              <a:rPr lang="en-GB" dirty="0" err="1"/>
              <a:t>obtidos</a:t>
            </a:r>
            <a:r>
              <a:rPr lang="en-GB" dirty="0"/>
              <a:t> </a:t>
            </a:r>
            <a:r>
              <a:rPr lang="en-GB" dirty="0" err="1"/>
              <a:t>previamente</a:t>
            </a:r>
            <a:r>
              <a:rPr lang="en-GB" dirty="0"/>
              <a:t>, </a:t>
            </a:r>
            <a:r>
              <a:rPr lang="en-GB" dirty="0" err="1"/>
              <a:t>colocando</a:t>
            </a:r>
            <a:r>
              <a:rPr lang="en-GB" dirty="0"/>
              <a:t> à posteriori  </a:t>
            </a:r>
            <a:r>
              <a:rPr lang="en-GB" dirty="0" err="1"/>
              <a:t>os</a:t>
            </a:r>
            <a:r>
              <a:rPr lang="en-GB" dirty="0"/>
              <a:t> metadados </a:t>
            </a:r>
            <a:r>
              <a:rPr lang="en-GB" dirty="0" err="1"/>
              <a:t>indexados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Código de barras, </a:t>
            </a:r>
            <a:r>
              <a:rPr lang="en-GB" dirty="0" err="1"/>
              <a:t>donde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obtenção</a:t>
            </a:r>
            <a:r>
              <a:rPr lang="en-GB" dirty="0"/>
              <a:t> só é possível, com </a:t>
            </a:r>
            <a:r>
              <a:rPr lang="en-GB" dirty="0" err="1"/>
              <a:t>pedidos</a:t>
            </a:r>
            <a:r>
              <a:rPr lang="en-GB" dirty="0"/>
              <a:t> à base de dados.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realização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documentos,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r>
              <a:rPr lang="en-GB" dirty="0"/>
              <a:t> </a:t>
            </a:r>
            <a:r>
              <a:rPr lang="en-GB" dirty="0" err="1"/>
              <a:t>textuais</a:t>
            </a:r>
            <a:r>
              <a:rPr lang="en-GB" dirty="0"/>
              <a:t>, </a:t>
            </a:r>
            <a:r>
              <a:rPr lang="en-GB" dirty="0" err="1"/>
              <a:t>rotações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documentos digitais, e </a:t>
            </a:r>
            <a:r>
              <a:rPr lang="en-GB" dirty="0" err="1"/>
              <a:t>mudanças</a:t>
            </a:r>
            <a:r>
              <a:rPr lang="en-GB" dirty="0"/>
              <a:t> </a:t>
            </a:r>
            <a:r>
              <a:rPr lang="en-GB" dirty="0" err="1"/>
              <a:t>estruturais</a:t>
            </a:r>
            <a:r>
              <a:rPr lang="en-GB" dirty="0"/>
              <a:t>, </a:t>
            </a:r>
            <a:r>
              <a:rPr lang="en-GB" dirty="0" err="1"/>
              <a:t>apercebeu</a:t>
            </a:r>
            <a:r>
              <a:rPr lang="en-GB" dirty="0"/>
              <a:t>-se que o Sistema </a:t>
            </a:r>
            <a:r>
              <a:rPr lang="en-GB" dirty="0" err="1"/>
              <a:t>adapta</a:t>
            </a:r>
            <a:r>
              <a:rPr lang="en-GB" dirty="0"/>
              <a:t>-se Às </a:t>
            </a:r>
            <a:r>
              <a:rPr lang="en-GB" dirty="0" err="1"/>
              <a:t>ocasioes</a:t>
            </a:r>
            <a:r>
              <a:rPr lang="en-GB" dirty="0"/>
              <a:t>. </a:t>
            </a:r>
          </a:p>
          <a:p>
            <a:r>
              <a:rPr lang="en-GB" dirty="0" err="1"/>
              <a:t>Também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 e </a:t>
            </a:r>
            <a:r>
              <a:rPr lang="en-GB" dirty="0" err="1"/>
              <a:t>mudança</a:t>
            </a:r>
            <a:r>
              <a:rPr lang="en-GB" dirty="0"/>
              <a:t> de Escala, </a:t>
            </a:r>
            <a:r>
              <a:rPr lang="en-GB" dirty="0" err="1"/>
              <a:t>demonstrou</a:t>
            </a:r>
            <a:r>
              <a:rPr lang="en-GB" dirty="0"/>
              <a:t>-se que o algoritmo se </a:t>
            </a:r>
            <a:r>
              <a:rPr lang="en-GB" dirty="0" err="1"/>
              <a:t>apta</a:t>
            </a:r>
            <a:r>
              <a:rPr lang="en-GB" dirty="0"/>
              <a:t> Às </a:t>
            </a:r>
            <a:r>
              <a:rPr lang="en-GB" dirty="0" err="1"/>
              <a:t>posiçoes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relação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ficheiro</a:t>
            </a:r>
            <a:r>
              <a:rPr lang="en-GB" dirty="0"/>
              <a:t> original.</a:t>
            </a:r>
          </a:p>
          <a:p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suma</a:t>
            </a:r>
            <a:r>
              <a:rPr lang="en-GB" dirty="0"/>
              <a:t>,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508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sugere</a:t>
            </a:r>
            <a:r>
              <a:rPr lang="en-GB" dirty="0"/>
              <a:t>-se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automática</a:t>
            </a:r>
            <a:r>
              <a:rPr lang="en-GB" dirty="0"/>
              <a:t> de </a:t>
            </a:r>
            <a:r>
              <a:rPr lang="en-GB" dirty="0" err="1"/>
              <a:t>códigos</a:t>
            </a:r>
            <a:r>
              <a:rPr lang="en-GB" dirty="0"/>
              <a:t> de barras </a:t>
            </a:r>
            <a:r>
              <a:rPr lang="en-GB" dirty="0" err="1"/>
              <a:t>deformados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, já que </a:t>
            </a:r>
            <a:r>
              <a:rPr lang="en-GB" dirty="0" err="1"/>
              <a:t>na</a:t>
            </a:r>
            <a:r>
              <a:rPr lang="en-GB" dirty="0"/>
              <a:t> presente </a:t>
            </a:r>
            <a:r>
              <a:rPr lang="en-GB" dirty="0" err="1"/>
              <a:t>dissertação</a:t>
            </a:r>
            <a:r>
              <a:rPr lang="en-GB" dirty="0"/>
              <a:t>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desconsiderados</a:t>
            </a:r>
            <a:r>
              <a:rPr lang="en-GB" dirty="0"/>
              <a:t>, e </a:t>
            </a:r>
            <a:r>
              <a:rPr lang="en-GB" dirty="0" err="1"/>
              <a:t>caso</a:t>
            </a:r>
            <a:r>
              <a:rPr lang="en-GB" dirty="0"/>
              <a:t> haver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destes</a:t>
            </a:r>
            <a:r>
              <a:rPr lang="en-GB" dirty="0"/>
              <a:t> o algoritmo </a:t>
            </a:r>
            <a:r>
              <a:rPr lang="en-GB" dirty="0" err="1"/>
              <a:t>torna</a:t>
            </a:r>
            <a:r>
              <a:rPr lang="en-GB" dirty="0"/>
              <a:t>-se mais </a:t>
            </a:r>
            <a:r>
              <a:rPr lang="en-GB" dirty="0" err="1"/>
              <a:t>robusto</a:t>
            </a:r>
            <a:r>
              <a:rPr lang="en-GB" dirty="0"/>
              <a:t>.</a:t>
            </a:r>
          </a:p>
          <a:p>
            <a:r>
              <a:rPr lang="en-GB" dirty="0"/>
              <a:t>- </a:t>
            </a:r>
            <a:r>
              <a:rPr lang="en-GB" dirty="0" err="1"/>
              <a:t>Realizar</a:t>
            </a:r>
            <a:r>
              <a:rPr lang="en-GB" dirty="0"/>
              <a:t> um </a:t>
            </a:r>
            <a:r>
              <a:rPr lang="en-GB" dirty="0" err="1"/>
              <a:t>estudo</a:t>
            </a:r>
            <a:r>
              <a:rPr lang="en-GB" dirty="0"/>
              <a:t> de </a:t>
            </a:r>
            <a:r>
              <a:rPr lang="en-GB" dirty="0" err="1"/>
              <a:t>número</a:t>
            </a:r>
            <a:r>
              <a:rPr lang="en-GB" dirty="0"/>
              <a:t> ideal de </a:t>
            </a:r>
            <a:r>
              <a:rPr lang="en-GB" dirty="0" err="1"/>
              <a:t>palavras</a:t>
            </a:r>
            <a:r>
              <a:rPr lang="en-GB" dirty="0"/>
              <a:t> ou </a:t>
            </a:r>
            <a:r>
              <a:rPr lang="en-GB" dirty="0" err="1"/>
              <a:t>letras</a:t>
            </a:r>
            <a:r>
              <a:rPr lang="en-GB" dirty="0"/>
              <a:t> que </a:t>
            </a:r>
            <a:r>
              <a:rPr lang="en-GB" dirty="0" err="1"/>
              <a:t>permitam</a:t>
            </a:r>
            <a:r>
              <a:rPr lang="en-GB" dirty="0"/>
              <a:t> </a:t>
            </a:r>
            <a:r>
              <a:rPr lang="en-GB" dirty="0" err="1"/>
              <a:t>aumentar</a:t>
            </a:r>
            <a:r>
              <a:rPr lang="en-GB" dirty="0"/>
              <a:t> a </a:t>
            </a:r>
            <a:r>
              <a:rPr lang="en-GB" dirty="0" err="1"/>
              <a:t>eficácia</a:t>
            </a:r>
            <a:r>
              <a:rPr lang="en-GB" dirty="0"/>
              <a:t> da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 </a:t>
            </a:r>
            <a:r>
              <a:rPr lang="en-GB" dirty="0" err="1"/>
              <a:t>impresso</a:t>
            </a:r>
            <a:r>
              <a:rPr lang="en-GB" dirty="0"/>
              <a:t>.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 estudo pode consistir em mudar o número de pontos para a criação de segmentos de retas e obter as letras do mesmo, em diversos testes, calculando a sua média e porventura escolher o que tem mais letras.</a:t>
            </a:r>
          </a:p>
          <a:p>
            <a:pPr marL="171450" indent="-171450">
              <a:buFontTx/>
              <a:buChar char="-"/>
            </a:pPr>
            <a:r>
              <a:rPr lang="pt-PT" dirty="0"/>
              <a:t>Melhorar a visualização da marca para 3D, onde possivelmente existe uma junção de camadas de documentos, o original e o da marca com as letras, onde as letras sobrepõe ao do original com uma cor ou tamanho ou tipo de letra diferente.</a:t>
            </a:r>
          </a:p>
          <a:p>
            <a:pPr marL="171450" indent="-171450">
              <a:buFontTx/>
              <a:buChar char="-"/>
            </a:pPr>
            <a:r>
              <a:rPr lang="pt-PT" dirty="0"/>
              <a:t>Criar um mecanismo capaz de salientar e detetar zonas alteradas do documento, salientando as cores como verde ok e vermelho alterada, este método aumenta a comparação da integridade </a:t>
            </a:r>
            <a:r>
              <a:rPr lang="pt-PT"/>
              <a:t>do documento com as marcas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594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54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Porque é que se abordou o código de barras?</a:t>
            </a:r>
          </a:p>
          <a:p>
            <a:endParaRPr lang="pt-PT" dirty="0"/>
          </a:p>
          <a:p>
            <a:r>
              <a:rPr lang="pt-PT" dirty="0"/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r>
              <a:rPr lang="pt-PT" dirty="0"/>
              <a:t>Através da inserção de um identificador único de um documento e da marca de água para uma base de dados, é possível controlar acesso à informação mais sensível;</a:t>
            </a:r>
          </a:p>
          <a:p>
            <a:r>
              <a:rPr lang="pt-PT" dirty="0"/>
              <a:t>Inúmeras opções de escolha e variedade sendo que para escolher o ideal criou-se uma tabela.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618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slide apresenta-se uma tabela com alguns exemplos da tabela da dissertação, referida no slide anterior</a:t>
            </a:r>
          </a:p>
          <a:p>
            <a:r>
              <a:rPr lang="pt-PT" dirty="0"/>
              <a:t>Os critérios para a escolha do código de barras foram a imagem, ou seja, a forma do código de barras, o comprimento se é variável ou fixo para inserção no ficheiro e o uso no dia a dia por empresas ou comércio.</a:t>
            </a:r>
          </a:p>
          <a:p>
            <a:r>
              <a:rPr lang="pt-PT" dirty="0"/>
              <a:t>Nota: falar sobre eles em geral.</a:t>
            </a:r>
          </a:p>
          <a:p>
            <a:r>
              <a:rPr lang="pt-PT" dirty="0"/>
              <a:t>O </a:t>
            </a:r>
            <a:r>
              <a:rPr lang="pt-PT" dirty="0" err="1"/>
              <a:t>postcode</a:t>
            </a:r>
            <a:r>
              <a:rPr lang="pt-PT" dirty="0"/>
              <a:t> e o código 49 não se enquadravam devido à tipologia do mesmo, por terem tamanho de barras diferentes, que impede o controlo da altura, pelo que em certos documentos, este pode calhar em zonas ocupadas o que influencia a leitura do mesmo. Os restantes têm tamanho de barras fixo, contudo escolheu-se o 39 ,128 e 39 como possíveis escolha devido ao tamanho máximo de caracteres que se pode codificar e ao tipo de caracteres para a escrita de informação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95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é possível visualizar os códigos de barras para possível utilização, sendo que através de uma análise o 128 o escolhido, devido À capacidade máxima de dados. </a:t>
            </a:r>
          </a:p>
          <a:p>
            <a:r>
              <a:rPr lang="pt-PT" dirty="0"/>
              <a:t>Contudo o 39, seria também uma escolha devido a ser compacto, o que permitiria ocupar menos espaço no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886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QR Code surgiu para localizar os segmentos de reta criados para a criação da marca, já que este é percetível e contém pontos de referência como por exemplo os quadrados de posição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035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987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Documento a processar;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Obtenção de caracteres e posições do Documento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de pontos para os segmentos de retas e cálculo dos pontos de interseção. Utilizando as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posições pré-definidas calcula-se as novas posições (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r, l, b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com um intervalo de números inteiros, onde cada valor do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cada posição irá ser escolhido aleatoriamente;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do código de barras, contendo um identificador do documento onde este está inserido numa base de dados interna ou externa;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Inserção do código de barras ao ficheiro duplicado do original, dando origem a um novo ficheiro.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53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pode-se ver como é que os pontos são gerados e os respetivos intervalos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447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10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76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B942-233A-C609-EEBB-ACF60757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11042047" cy="1857594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Validação da Autenticidade de Documentos Impressos</a:t>
            </a:r>
            <a:endParaRPr lang="pt-PT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1F376-2950-E980-F9E9-F5E19AA70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19" y="4290065"/>
            <a:ext cx="7184751" cy="22652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 António Ramos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Orientador: André Zúquete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Coorientador: Luís Amorim (supervisor empresarial)</a:t>
            </a:r>
            <a:endParaRPr lang="pt-PT" sz="1200" dirty="0">
              <a:solidFill>
                <a:schemeClr val="tx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AEB5DEA-8F38-54DF-E3DA-2E558BAE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8" y="5012826"/>
            <a:ext cx="4862318" cy="171379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93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5978-1216-A18F-1B5F-A49E9190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B020-2016-84E4-51DB-41E7C469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195261" cy="3979625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Um documento PDF de dimensão A4, tem as dimensões 595x842 </a:t>
            </a:r>
            <a:r>
              <a:rPr lang="pt-PT" i="1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podendo variar em ficheiros digitalizados;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As letras ocupam espaço no documento, ou seja, nunca ocupam um </a:t>
            </a:r>
            <a:r>
              <a:rPr lang="pt-PT" i="1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o que leva à criação de um intervalo, dividindo-se em começo e fim da letra (x, y);</a:t>
            </a:r>
          </a:p>
        </p:txBody>
      </p:sp>
      <p:pic>
        <p:nvPicPr>
          <p:cNvPr id="4" name="Picture 3" descr="A white rectangular object with black text&#10;&#10;Description automatically generated with low confidence">
            <a:extLst>
              <a:ext uri="{FF2B5EF4-FFF2-40B4-BE49-F238E27FC236}">
                <a16:creationId xmlns:a16="http://schemas.microsoft.com/office/drawing/2014/main" id="{215EC70F-C0C3-EB32-DCE5-EAD9FDD6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83" y="1981827"/>
            <a:ext cx="3402254" cy="4326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EBFD813-F325-CF35-2772-CC13ED54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86" y="5339255"/>
            <a:ext cx="3843072" cy="969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13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3B8A-01A6-D261-9ADF-F2BC8D8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5399A0-D840-9FC2-078E-67CA9FBAF6E0}"/>
              </a:ext>
            </a:extLst>
          </p:cNvPr>
          <p:cNvSpPr/>
          <p:nvPr/>
        </p:nvSpPr>
        <p:spPr>
          <a:xfrm>
            <a:off x="550862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0A14-2F3A-387C-6D08-6978CA645728}"/>
              </a:ext>
            </a:extLst>
          </p:cNvPr>
          <p:cNvGrpSpPr/>
          <p:nvPr/>
        </p:nvGrpSpPr>
        <p:grpSpPr>
          <a:xfrm>
            <a:off x="1071261" y="2845872"/>
            <a:ext cx="4683583" cy="2974075"/>
            <a:chOff x="601355" y="494496"/>
            <a:chExt cx="4683583" cy="2974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DC724A2-BA69-BF2F-4506-EF83B0010295}"/>
                </a:ext>
              </a:extLst>
            </p:cNvPr>
            <p:cNvSpPr/>
            <p:nvPr/>
          </p:nvSpPr>
          <p:spPr>
            <a:xfrm>
              <a:off x="60135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B0F1FA2-EF24-B45E-F816-3F227044CEA8}"/>
                </a:ext>
              </a:extLst>
            </p:cNvPr>
            <p:cNvSpPr txBox="1"/>
            <p:nvPr/>
          </p:nvSpPr>
          <p:spPr>
            <a:xfrm>
              <a:off x="68846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/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Processamento de Documentos;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F509B7-3121-0BDD-1A6A-737D2EFCE0A9}"/>
              </a:ext>
            </a:extLst>
          </p:cNvPr>
          <p:cNvSpPr/>
          <p:nvPr/>
        </p:nvSpPr>
        <p:spPr>
          <a:xfrm>
            <a:off x="6275243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17E8F-8BBA-61F0-0342-1ED644B43049}"/>
              </a:ext>
            </a:extLst>
          </p:cNvPr>
          <p:cNvGrpSpPr/>
          <p:nvPr/>
        </p:nvGrpSpPr>
        <p:grpSpPr>
          <a:xfrm>
            <a:off x="6795641" y="2845872"/>
            <a:ext cx="4683583" cy="2974075"/>
            <a:chOff x="6325735" y="494496"/>
            <a:chExt cx="4683583" cy="2974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1C0C6F-E4BA-CA8B-66EA-4DCC006B1838}"/>
                </a:ext>
              </a:extLst>
            </p:cNvPr>
            <p:cNvSpPr/>
            <p:nvPr/>
          </p:nvSpPr>
          <p:spPr>
            <a:xfrm>
              <a:off x="632573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8BE334F6-F9DD-322C-3BC4-CC1BC96B6A26}"/>
                </a:ext>
              </a:extLst>
            </p:cNvPr>
            <p:cNvSpPr txBox="1"/>
            <p:nvPr/>
          </p:nvSpPr>
          <p:spPr>
            <a:xfrm>
              <a:off x="641284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Verificação de Documentos Impressos;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40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B1BFE-02F5-AB04-47E4-9BAC3745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527040" cy="806559"/>
          </a:xfrm>
        </p:spPr>
        <p:txBody>
          <a:bodyPr wrap="square" anchor="b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Processamento de Documentos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6C2B-0B37-0AF2-7E40-F6A86954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1721240"/>
            <a:ext cx="10747760" cy="1831257"/>
          </a:xfrm>
        </p:spPr>
        <p:txBody>
          <a:bodyPr anchor="t"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criar uma marca para criação de um sistema de verificação da integridade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processamento de documentos;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Extensão marca de água: “</a:t>
            </a:r>
            <a:r>
              <a:rPr lang="pt-PT" dirty="0"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nome_ficheiro_watermark_dd_mm_yy_hh_m_ss”;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C768DF-B9CC-1DE3-22CE-1F8AAA16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5" y="3655621"/>
            <a:ext cx="63436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03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87986F-DD79-514E-0CBA-3F4FD2D95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9" y="314051"/>
            <a:ext cx="4402371" cy="6229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56CF0-8EA2-1C61-4227-663FFC2C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59" y="3429000"/>
            <a:ext cx="4043489" cy="1787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9A01D-A315-2A94-0EFD-4EAF92CDA434}"/>
              </a:ext>
            </a:extLst>
          </p:cNvPr>
          <p:cNvSpPr txBox="1"/>
          <p:nvPr/>
        </p:nvSpPr>
        <p:spPr>
          <a:xfrm>
            <a:off x="5328744" y="902469"/>
            <a:ext cx="5465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que significa as coordenadas r, l, b?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QR Code – quadrado de posição – versão 1: 3 quadrados;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Remoção do QR Code (desvanecimento em documentos digitais) e adição de componente aleatório nas posições (r, l, b), para reutilizar código;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768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, diagram, line, text&#10;&#10;Description automatically generated">
            <a:extLst>
              <a:ext uri="{FF2B5EF4-FFF2-40B4-BE49-F238E27FC236}">
                <a16:creationId xmlns:a16="http://schemas.microsoft.com/office/drawing/2014/main" id="{A9349BA1-2BB6-E003-988C-5D88FF96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" y="0"/>
            <a:ext cx="48466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60F2-ED78-6E04-2993-534A210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08" y="806831"/>
            <a:ext cx="4328535" cy="2301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A6FF9B-0811-76D7-A13E-EA34AA998FB2}"/>
              </a:ext>
            </a:extLst>
          </p:cNvPr>
          <p:cNvSpPr/>
          <p:nvPr/>
        </p:nvSpPr>
        <p:spPr>
          <a:xfrm>
            <a:off x="2501461" y="357352"/>
            <a:ext cx="472967" cy="36786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312E0-5437-897D-F7BA-B1E5C677F157}"/>
              </a:ext>
            </a:extLst>
          </p:cNvPr>
          <p:cNvCxnSpPr>
            <a:endCxn id="7" idx="1"/>
          </p:cNvCxnSpPr>
          <p:nvPr/>
        </p:nvCxnSpPr>
        <p:spPr>
          <a:xfrm>
            <a:off x="2974428" y="546538"/>
            <a:ext cx="3269580" cy="1411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39B4A-9A19-A8D9-13AF-DD340EA28820}"/>
              </a:ext>
            </a:extLst>
          </p:cNvPr>
          <p:cNvSpPr txBox="1"/>
          <p:nvPr/>
        </p:nvSpPr>
        <p:spPr>
          <a:xfrm>
            <a:off x="5722881" y="3899944"/>
            <a:ext cx="565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Representação dos segmentos de retas com os pontos da verificação da integridade</a:t>
            </a:r>
          </a:p>
        </p:txBody>
      </p:sp>
    </p:spTree>
    <p:extLst>
      <p:ext uri="{BB962C8B-B14F-4D97-AF65-F5344CB8AC3E}">
        <p14:creationId xmlns:p14="http://schemas.microsoft.com/office/powerpoint/2010/main" val="332535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ocument with red and blue text&#10;&#10;Description automatically generated with low confidence">
            <a:extLst>
              <a:ext uri="{FF2B5EF4-FFF2-40B4-BE49-F238E27FC236}">
                <a16:creationId xmlns:a16="http://schemas.microsoft.com/office/drawing/2014/main" id="{D8A62750-D11C-014A-2AD4-384AA235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6" y="106539"/>
            <a:ext cx="4696047" cy="6644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2C9FC-762A-A36B-25B9-3C2BCFB6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25" y="2077561"/>
            <a:ext cx="2720576" cy="1630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AB7FD4-1646-833F-9B1E-5A4401F7DD8F}"/>
              </a:ext>
            </a:extLst>
          </p:cNvPr>
          <p:cNvSpPr/>
          <p:nvPr/>
        </p:nvSpPr>
        <p:spPr>
          <a:xfrm>
            <a:off x="2028497" y="1124607"/>
            <a:ext cx="262758" cy="2312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781AD1-1FCA-90DA-294D-04E24A6B930A}"/>
              </a:ext>
            </a:extLst>
          </p:cNvPr>
          <p:cNvCxnSpPr>
            <a:endCxn id="7" idx="1"/>
          </p:cNvCxnSpPr>
          <p:nvPr/>
        </p:nvCxnSpPr>
        <p:spPr>
          <a:xfrm>
            <a:off x="2291255" y="1355834"/>
            <a:ext cx="4084070" cy="153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9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5096-581B-4F89-DD67-3158BF41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Verificação de Documentos Impressos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8B315-338A-C459-83EB-EA0EF80F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0" y="3134131"/>
            <a:ext cx="58197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BC0085-4E8C-A81D-0445-2397CBC5CFE0}"/>
              </a:ext>
            </a:extLst>
          </p:cNvPr>
          <p:cNvSpPr txBox="1">
            <a:spLocks/>
          </p:cNvSpPr>
          <p:nvPr/>
        </p:nvSpPr>
        <p:spPr>
          <a:xfrm>
            <a:off x="550861" y="1721240"/>
            <a:ext cx="10747760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verificar a marca de água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algoritmo verificação de documentos impressos;</a:t>
            </a:r>
          </a:p>
        </p:txBody>
      </p:sp>
    </p:spTree>
    <p:extLst>
      <p:ext uri="{BB962C8B-B14F-4D97-AF65-F5344CB8AC3E}">
        <p14:creationId xmlns:p14="http://schemas.microsoft.com/office/powerpoint/2010/main" val="263687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A9BFCA-D0C8-7711-DB69-4D4D6A5C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62" y="2820865"/>
            <a:ext cx="3565524" cy="7415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pt-PT" dirty="0"/>
              <a:t>Arquitetura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05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4A6AED-BFE3-63B1-B1EE-F3647D51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71284" cy="6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7331-647F-F51A-D74C-3CEECED4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8" y="118351"/>
            <a:ext cx="11091600" cy="646333"/>
          </a:xfrm>
        </p:spPr>
        <p:txBody>
          <a:bodyPr>
            <a:normAutofit fontScale="90000"/>
          </a:bodyPr>
          <a:lstStyle/>
          <a:p>
            <a:r>
              <a:rPr lang="pt-PT" dirty="0"/>
              <a:t>Base de Dados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31C61-0D1F-8A43-EEC1-81F2F3FC8B7D}"/>
              </a:ext>
            </a:extLst>
          </p:cNvPr>
          <p:cNvSpPr txBox="1"/>
          <p:nvPr/>
        </p:nvSpPr>
        <p:spPr>
          <a:xfrm rot="10800000" flipH="1" flipV="1">
            <a:off x="6508954" y="3231884"/>
            <a:ext cx="44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4543DE-7EF4-1591-63F3-8FEFFBE9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8" y="862253"/>
            <a:ext cx="9030479" cy="5675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19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07B-9C79-E4A8-2F31-F4EA9130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Gráfica (GUI)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80DF4A-FE8B-FDD8-461E-C2469916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54" y="1881275"/>
            <a:ext cx="2534865" cy="397986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5E7C50-D7F6-B3B5-603B-447E49E1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13" y="1932009"/>
            <a:ext cx="7493876" cy="3878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13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B885-C5D7-6042-784A-93AA38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22173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455-36E5-235D-A588-3865811B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71448"/>
            <a:ext cx="11090274" cy="5108029"/>
          </a:xfrm>
        </p:spPr>
        <p:txBody>
          <a:bodyPr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Importância da informação;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Categorias de informação: militar, saúde, política, economia ou nuclear;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Organizações são responsáveis por entregar/receber/reencaminhar informações;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Classificando-se em Privadas ou Públicas;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Valor da informação;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Partilha de informação: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Eletrónica (email);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Impressão (papel);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Digitalização;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686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21138-EF0B-C108-A3A3-1CAF511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7" y="389923"/>
            <a:ext cx="11003083" cy="61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E5FDC4-82E1-9047-09F2-B830AF90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8" y="616804"/>
            <a:ext cx="10864383" cy="52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64F22-728E-33BA-C33A-DAFB056E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310410"/>
            <a:ext cx="7414424" cy="4747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3AB1C-6831-E407-2584-B4728E00A0A4}"/>
              </a:ext>
            </a:extLst>
          </p:cNvPr>
          <p:cNvSpPr/>
          <p:nvPr/>
        </p:nvSpPr>
        <p:spPr>
          <a:xfrm>
            <a:off x="1818290" y="2469931"/>
            <a:ext cx="1555531" cy="72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 descr="A picture containing font, text, screenshot, symbol&#10;&#10;Description automatically generated">
            <a:extLst>
              <a:ext uri="{FF2B5EF4-FFF2-40B4-BE49-F238E27FC236}">
                <a16:creationId xmlns:a16="http://schemas.microsoft.com/office/drawing/2014/main" id="{0F91AA23-4FF9-98DF-6675-D377B6DE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0" y="3880944"/>
            <a:ext cx="5579745" cy="2580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5E075-95BC-EDE7-186F-CEF4A938EE94}"/>
              </a:ext>
            </a:extLst>
          </p:cNvPr>
          <p:cNvCxnSpPr/>
          <p:nvPr/>
        </p:nvCxnSpPr>
        <p:spPr>
          <a:xfrm>
            <a:off x="3373821" y="3195145"/>
            <a:ext cx="3074899" cy="135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7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F3651-E917-D4D4-09E6-F174900C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/>
              <a:t>Testes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EF77A5D-95F0-C261-F492-7868EFF60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371836"/>
              </p:ext>
            </p:extLst>
          </p:nvPr>
        </p:nvGraphicFramePr>
        <p:xfrm>
          <a:off x="550863" y="2624135"/>
          <a:ext cx="10873493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430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B86D49-1E63-85A4-5E97-A489810F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5" y="377874"/>
            <a:ext cx="4414414" cy="6357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DAD140B-3907-D06D-4C96-8352F314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75" y="377874"/>
            <a:ext cx="4493807" cy="64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FDD07-EC6A-1DB6-2EB8-CFCEB8A251E5}"/>
              </a:ext>
            </a:extLst>
          </p:cNvPr>
          <p:cNvSpPr txBox="1"/>
          <p:nvPr/>
        </p:nvSpPr>
        <p:spPr>
          <a:xfrm>
            <a:off x="1461136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87C75-15CD-6E5A-C9A6-2D4C2365C0BF}"/>
              </a:ext>
            </a:extLst>
          </p:cNvPr>
          <p:cNvSpPr txBox="1"/>
          <p:nvPr/>
        </p:nvSpPr>
        <p:spPr>
          <a:xfrm>
            <a:off x="7259702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RODADO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9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97B16056-CC04-6F17-3E9B-E31D21C7C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0" y="166358"/>
            <a:ext cx="4644125" cy="657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A57046-9EBA-68B9-3C9B-ECA5E924B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37" y="166358"/>
            <a:ext cx="4644125" cy="6615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F4084-66CD-1AC2-7841-591CC694319E}"/>
              </a:ext>
            </a:extLst>
          </p:cNvPr>
          <p:cNvSpPr txBox="1"/>
          <p:nvPr/>
        </p:nvSpPr>
        <p:spPr>
          <a:xfrm>
            <a:off x="1135315" y="4960882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0E9F-C409-D91E-77F8-31A4D822EDE1}"/>
              </a:ext>
            </a:extLst>
          </p:cNvPr>
          <p:cNvSpPr txBox="1"/>
          <p:nvPr/>
        </p:nvSpPr>
        <p:spPr>
          <a:xfrm>
            <a:off x="7294378" y="4771337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Recuperada na cópia impressa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1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B0A8BAB-13A1-091E-0CF0-A5068DD4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8" y="166567"/>
            <a:ext cx="4592418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B28E4-6E8F-6265-0B74-11753E40D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78" y="166566"/>
            <a:ext cx="4592985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9971-ED6F-360C-D391-F3862F8A46C8}"/>
              </a:ext>
            </a:extLst>
          </p:cNvPr>
          <p:cNvSpPr txBox="1"/>
          <p:nvPr/>
        </p:nvSpPr>
        <p:spPr>
          <a:xfrm>
            <a:off x="735922" y="4750675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941C-7C8A-821F-A558-E61064AD2081}"/>
              </a:ext>
            </a:extLst>
          </p:cNvPr>
          <p:cNvSpPr txBox="1"/>
          <p:nvPr/>
        </p:nvSpPr>
        <p:spPr>
          <a:xfrm>
            <a:off x="6916005" y="3741682"/>
            <a:ext cx="310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numa cópia impressa com fator de 80% de escala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41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CF42E-0B8F-383C-1EB6-1018260D8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1" y="261444"/>
            <a:ext cx="4563357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1443-D184-29B7-5118-7892010F3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1" y="327133"/>
            <a:ext cx="4462238" cy="6308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5A369-96E4-4391-0630-21F4DDB50ED1}"/>
              </a:ext>
            </a:extLst>
          </p:cNvPr>
          <p:cNvSpPr/>
          <p:nvPr/>
        </p:nvSpPr>
        <p:spPr>
          <a:xfrm>
            <a:off x="6839082" y="1840232"/>
            <a:ext cx="426720" cy="129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39157-86CF-6CBE-CCFA-DF4DEBF33230}"/>
              </a:ext>
            </a:extLst>
          </p:cNvPr>
          <p:cNvSpPr txBox="1"/>
          <p:nvPr/>
        </p:nvSpPr>
        <p:spPr>
          <a:xfrm>
            <a:off x="796994" y="525517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EEDF-922B-DF73-56B0-524AA163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2" y="3481484"/>
            <a:ext cx="1493649" cy="518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4DA07-B0E1-2C3A-D158-28F34ADF0B78}"/>
              </a:ext>
            </a:extLst>
          </p:cNvPr>
          <p:cNvSpPr/>
          <p:nvPr/>
        </p:nvSpPr>
        <p:spPr>
          <a:xfrm>
            <a:off x="1271752" y="1744717"/>
            <a:ext cx="462455" cy="225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E945E-6F26-C2E6-03F0-5D81F384BC66}"/>
              </a:ext>
            </a:extLst>
          </p:cNvPr>
          <p:cNvCxnSpPr>
            <a:stCxn id="5" idx="2"/>
          </p:cNvCxnSpPr>
          <p:nvPr/>
        </p:nvCxnSpPr>
        <p:spPr>
          <a:xfrm flipH="1">
            <a:off x="1502979" y="1969772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A5D8A-64FC-ABAF-834C-758E41F21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57" y="3571220"/>
            <a:ext cx="1333616" cy="48772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EBF556-5DB3-A52A-085F-60AB7DBACE3F}"/>
              </a:ext>
            </a:extLst>
          </p:cNvPr>
          <p:cNvCxnSpPr/>
          <p:nvPr/>
        </p:nvCxnSpPr>
        <p:spPr>
          <a:xfrm flipH="1">
            <a:off x="7010400" y="1983798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FD6AC-ADAB-5385-5A49-E87AA893D7C1}"/>
              </a:ext>
            </a:extLst>
          </p:cNvPr>
          <p:cNvSpPr txBox="1"/>
          <p:nvPr/>
        </p:nvSpPr>
        <p:spPr>
          <a:xfrm>
            <a:off x="6295097" y="5147333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alteração de uma palavra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4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EE18F-9D6B-2CBE-079A-2CD1E393A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40928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E8178-63AD-7AA2-CCC9-E434818EE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4" y="185244"/>
            <a:ext cx="4780469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4D43D-2B56-E7E1-9530-A3AE06466BE1}"/>
              </a:ext>
            </a:extLst>
          </p:cNvPr>
          <p:cNvSpPr/>
          <p:nvPr/>
        </p:nvSpPr>
        <p:spPr>
          <a:xfrm>
            <a:off x="7723459" y="2203755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4479-CEAF-CCB3-E67C-BB62852F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7" y="2707373"/>
            <a:ext cx="6909240" cy="5193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D3CDC1-7D30-38B2-EF05-F77F1EA074B3}"/>
              </a:ext>
            </a:extLst>
          </p:cNvPr>
          <p:cNvSpPr/>
          <p:nvPr/>
        </p:nvSpPr>
        <p:spPr>
          <a:xfrm>
            <a:off x="634857" y="2258539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B2D2B-0561-CE30-96F9-464738319C73}"/>
              </a:ext>
            </a:extLst>
          </p:cNvPr>
          <p:cNvCxnSpPr>
            <a:cxnSpLocks/>
          </p:cNvCxnSpPr>
          <p:nvPr/>
        </p:nvCxnSpPr>
        <p:spPr>
          <a:xfrm>
            <a:off x="2249214" y="2522087"/>
            <a:ext cx="0" cy="1852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231F-E1E1-25BF-4675-4EEFA607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42" y="3757514"/>
            <a:ext cx="7539410" cy="7132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C5C73A-7AAB-C8D7-C339-AE66C2FF7C0D}"/>
              </a:ext>
            </a:extLst>
          </p:cNvPr>
          <p:cNvCxnSpPr>
            <a:cxnSpLocks/>
          </p:cNvCxnSpPr>
          <p:nvPr/>
        </p:nvCxnSpPr>
        <p:spPr>
          <a:xfrm>
            <a:off x="8770883" y="2467303"/>
            <a:ext cx="0" cy="12902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3B5077-9E87-0F24-FB77-923167591C79}"/>
              </a:ext>
            </a:extLst>
          </p:cNvPr>
          <p:cNvSpPr txBox="1"/>
          <p:nvPr/>
        </p:nvSpPr>
        <p:spPr>
          <a:xfrm>
            <a:off x="8058747" y="4895399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uma linha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4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EDFF-C935-20A3-CB1B-3700B8AAF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39877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1B2C-F099-4E90-A4A4-C9A349080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31" y="282588"/>
            <a:ext cx="4514390" cy="6384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B9007-6D38-0522-A85E-57D3B3527E94}"/>
              </a:ext>
            </a:extLst>
          </p:cNvPr>
          <p:cNvSpPr/>
          <p:nvPr/>
        </p:nvSpPr>
        <p:spPr>
          <a:xfrm>
            <a:off x="5899718" y="1610492"/>
            <a:ext cx="3711991" cy="921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5DE29-489A-5C25-FF58-948D5C884A45}"/>
              </a:ext>
            </a:extLst>
          </p:cNvPr>
          <p:cNvCxnSpPr/>
          <p:nvPr/>
        </p:nvCxnSpPr>
        <p:spPr>
          <a:xfrm>
            <a:off x="9715850" y="1610492"/>
            <a:ext cx="0" cy="348615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F62C09-86A0-040A-B49A-6ACDDC8A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5" y="2758968"/>
            <a:ext cx="4526672" cy="2979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0F7FB-08C6-BF31-F848-5930215107BD}"/>
              </a:ext>
            </a:extLst>
          </p:cNvPr>
          <p:cNvSpPr/>
          <p:nvPr/>
        </p:nvSpPr>
        <p:spPr>
          <a:xfrm>
            <a:off x="1797269" y="1198179"/>
            <a:ext cx="1366345" cy="935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F6CE82-C2D0-F43E-7EB0-ADDB3B2BC565}"/>
              </a:ext>
            </a:extLst>
          </p:cNvPr>
          <p:cNvCxnSpPr/>
          <p:nvPr/>
        </p:nvCxnSpPr>
        <p:spPr>
          <a:xfrm>
            <a:off x="2280745" y="2133600"/>
            <a:ext cx="0" cy="62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434F7-812D-318D-0B5B-EE3B57C42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97" y="2938785"/>
            <a:ext cx="5022015" cy="24919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4E90F7-D94C-368F-EAA7-1A3F4F05D9AB}"/>
              </a:ext>
            </a:extLst>
          </p:cNvPr>
          <p:cNvSpPr/>
          <p:nvPr/>
        </p:nvSpPr>
        <p:spPr>
          <a:xfrm>
            <a:off x="7072541" y="1234964"/>
            <a:ext cx="1283184" cy="724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FC3AB-3595-9703-BF5A-B8A6065803E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714133" y="1959107"/>
            <a:ext cx="0" cy="95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8A6E57-440A-2D1C-56BD-83BFA6E3A9B0}"/>
              </a:ext>
            </a:extLst>
          </p:cNvPr>
          <p:cNvSpPr txBox="1"/>
          <p:nvPr/>
        </p:nvSpPr>
        <p:spPr>
          <a:xfrm>
            <a:off x="5899718" y="5567680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 espaçamento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8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4F4F-35A0-8085-F873-E5F39A59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5A38-0876-6625-BCE1-9C887308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Encontrar soluções para a marcação de documentos classificados impressos que permitam a validação da integridade e da autenticidade dos mesmos;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8265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88A4-B964-2479-C3F3-86DB6043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Conclusões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E45F-929C-3A73-D3C0-892D78AA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Intuito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Validar documentos </a:t>
            </a:r>
            <a:r>
              <a:rPr lang="en-GB" dirty="0" err="1"/>
              <a:t>impressos</a:t>
            </a:r>
            <a:endParaRPr lang="en-GB" dirty="0"/>
          </a:p>
          <a:p>
            <a:r>
              <a:rPr lang="en-GB" dirty="0" err="1"/>
              <a:t>Método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Marca de água textual;  </a:t>
            </a:r>
          </a:p>
          <a:p>
            <a:pPr lvl="1"/>
            <a:r>
              <a:rPr lang="en-GB" dirty="0"/>
              <a:t>QR Code</a:t>
            </a:r>
          </a:p>
          <a:p>
            <a:r>
              <a:rPr lang="en-GB" dirty="0"/>
              <a:t>Sistema </a:t>
            </a:r>
            <a:r>
              <a:rPr lang="en-GB" dirty="0" err="1"/>
              <a:t>desenvolvido</a:t>
            </a:r>
            <a:r>
              <a:rPr lang="en-GB" dirty="0"/>
              <a:t>;</a:t>
            </a:r>
          </a:p>
          <a:p>
            <a:r>
              <a:rPr lang="en-GB" dirty="0"/>
              <a:t>Testes;</a:t>
            </a:r>
          </a:p>
          <a:p>
            <a:r>
              <a:rPr lang="en-GB" dirty="0" err="1"/>
              <a:t>Conclusão</a:t>
            </a:r>
            <a:r>
              <a:rPr lang="en-GB" dirty="0"/>
              <a:t>: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, </a:t>
            </a:r>
            <a:r>
              <a:rPr lang="en-GB" dirty="0" err="1"/>
              <a:t>permitindo</a:t>
            </a:r>
            <a:r>
              <a:rPr lang="en-GB" dirty="0"/>
              <a:t> a </a:t>
            </a:r>
            <a:r>
              <a:rPr lang="en-GB" dirty="0" err="1"/>
              <a:t>proteção</a:t>
            </a:r>
            <a:r>
              <a:rPr lang="en-GB" dirty="0"/>
              <a:t> de </a:t>
            </a:r>
            <a:r>
              <a:rPr lang="en-GB" dirty="0" err="1"/>
              <a:t>matérias</a:t>
            </a:r>
            <a:r>
              <a:rPr lang="en-GB" dirty="0"/>
              <a:t> </a:t>
            </a:r>
            <a:r>
              <a:rPr lang="en-GB" dirty="0" err="1"/>
              <a:t>classificadas</a:t>
            </a:r>
            <a:endParaRPr lang="en-GB" dirty="0"/>
          </a:p>
          <a:p>
            <a:endParaRPr lang="en-GB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987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0A14-9629-D401-B505-7ADD16F7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38074"/>
            <a:ext cx="10138530" cy="2081019"/>
          </a:xfrm>
        </p:spPr>
        <p:txBody>
          <a:bodyPr anchor="ctr">
            <a:normAutofit/>
          </a:bodyPr>
          <a:lstStyle/>
          <a:p>
            <a:r>
              <a:rPr lang="pt-PT" sz="6400" dirty="0"/>
              <a:t>Trabalho Futuro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3E4727B-9918-D220-30F2-66F07492D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787160"/>
              </p:ext>
            </p:extLst>
          </p:nvPr>
        </p:nvGraphicFramePr>
        <p:xfrm>
          <a:off x="974104" y="2122991"/>
          <a:ext cx="9896264" cy="395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85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s de interrogação preto 3D com uma marca de interrogação amarela">
            <a:extLst>
              <a:ext uri="{FF2B5EF4-FFF2-40B4-BE49-F238E27FC236}">
                <a16:creationId xmlns:a16="http://schemas.microsoft.com/office/drawing/2014/main" id="{9AF8C483-F473-A5F0-DC95-43273840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r="6122" b="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43E3C-BAA2-5162-5119-FCC91A26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Questões?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B60A9-2253-A11D-9431-C0EF0D23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1FC377-824F-0EF4-072C-4332D5368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086018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02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CAF-38D6-C90F-CCA4-33F4383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1303-1EF3-DAF9-1F20-5BCC79D0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195526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Através da inserção de um identificador único de um documento e da marca de água para uma base de dados, é possível controlar acesso à informação mais sensível;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Inúmeras opções de escolha e variedade;</a:t>
            </a:r>
          </a:p>
        </p:txBody>
      </p:sp>
    </p:spTree>
    <p:extLst>
      <p:ext uri="{BB962C8B-B14F-4D97-AF65-F5344CB8AC3E}">
        <p14:creationId xmlns:p14="http://schemas.microsoft.com/office/powerpoint/2010/main" val="122219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D577-8AA6-919C-1C28-75B565BD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Lista código de barras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A4CDBB-2EF0-D0D7-8DE9-34A7D0DCA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741032"/>
              </p:ext>
            </p:extLst>
          </p:nvPr>
        </p:nvGraphicFramePr>
        <p:xfrm>
          <a:off x="549538" y="1674443"/>
          <a:ext cx="8872220" cy="468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19336015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5954381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00954037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523501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Fixo/Variável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99242"/>
                  </a:ext>
                </a:extLst>
              </a:tr>
              <a:tr h="826956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PostCode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Australia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Correios Austrália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47726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CodaBar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72793"/>
                  </a:ext>
                </a:extLst>
              </a:tr>
              <a:tr h="57806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5034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2782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15792"/>
                  </a:ext>
                </a:extLst>
              </a:tr>
              <a:tr h="65619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EAN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Retalho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20064"/>
                  </a:ext>
                </a:extLst>
              </a:tr>
              <a:tr h="64270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3714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D6319A5-30F9-A967-CC47-6951B927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71" y="2142212"/>
            <a:ext cx="1808901" cy="6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F74EE-F8F5-A3B4-F1D8-A08B721B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74" y="3001833"/>
            <a:ext cx="1463291" cy="42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19DC1-55C1-6D55-3271-CA70F0C61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88" y="3514342"/>
            <a:ext cx="1424665" cy="50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2AE00-0F3D-2B3B-9573-EC2DB745E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5" y="4092728"/>
            <a:ext cx="823560" cy="4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BC8F9-1FAB-BCE3-11A3-505EABA7F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88" y="5762881"/>
            <a:ext cx="917264" cy="5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45251-6819-9C2F-8DBA-F5B09D750A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50" y="5104245"/>
            <a:ext cx="637297" cy="6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6ECE4-C795-A1E4-78F6-7CC16D98A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27" y="4628490"/>
            <a:ext cx="804545" cy="45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5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6149-53FF-914F-2FF0-26F1D22B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Possíveis Códigos de Barras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FFB12B-8EBA-9EE7-96C7-41C6483D8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52541"/>
              </p:ext>
            </p:extLst>
          </p:nvPr>
        </p:nvGraphicFramePr>
        <p:xfrm>
          <a:off x="549538" y="1734589"/>
          <a:ext cx="1109027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379">
                  <a:extLst>
                    <a:ext uri="{9D8B030D-6E8A-4147-A177-3AD203B41FA5}">
                      <a16:colId xmlns:a16="http://schemas.microsoft.com/office/drawing/2014/main" val="54778581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48866894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403660233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70202629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4376081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996679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Tamanho máximo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Tipos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Vantagens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Desvantagens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33788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Letras e números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Ocupa menos espaço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Não permite caracteres especiais(</a:t>
                      </a:r>
                      <a:r>
                        <a:rPr lang="pt-PT" dirty="0" err="1"/>
                        <a:t>ç,á</a:t>
                      </a:r>
                      <a:r>
                        <a:rPr lang="pt-PT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857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mais eficiente a codificar texto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checksum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Precisa de espaço reservado no início, fim e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symbols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39848"/>
                  </a:ext>
                </a:extLst>
              </a:tr>
              <a:tr h="74623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tem checksum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718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B1B9F3-D40A-D719-62CA-CA577DF55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3957070"/>
            <a:ext cx="1062051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7D3D1-F6B3-9222-3400-F10A94BBC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2750934"/>
            <a:ext cx="1062050" cy="59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ódigo de barras Código 93 - Simbologia nos códigos de barras | Cognex">
            <a:extLst>
              <a:ext uri="{FF2B5EF4-FFF2-40B4-BE49-F238E27FC236}">
                <a16:creationId xmlns:a16="http://schemas.microsoft.com/office/drawing/2014/main" id="{7E76F18F-3E24-1F8A-B5F0-B4A2502A03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5144878"/>
            <a:ext cx="1062050" cy="592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3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41F7-002B-CEE4-3261-D7E9576C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7BCB-12F3-4F49-FB1A-D66F5897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24317"/>
            <a:ext cx="11090274" cy="948134"/>
          </a:xfrm>
        </p:spPr>
        <p:txBody>
          <a:bodyPr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Surgimento;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Estrutura;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028" name="Picture 4" descr="The structure of QR code in version 2-M | Download Scientific Diagram">
            <a:extLst>
              <a:ext uri="{FF2B5EF4-FFF2-40B4-BE49-F238E27FC236}">
                <a16:creationId xmlns:a16="http://schemas.microsoft.com/office/drawing/2014/main" id="{F25CA81B-E4DF-5C15-46F6-CA9B8379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8" y="2956229"/>
            <a:ext cx="5654101" cy="35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6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C08A-754C-24A3-6097-25D9A249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95746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FCC6-5FA1-567A-12C2-7F605BE5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02677"/>
            <a:ext cx="11090274" cy="43901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Em que consiste?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Utilizar um conjunto de letras resultantes da interseção de segmentos de retas aleatórios criados invisivelmente na primeira página do documento;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Porque é que este método é interessante?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guardar um conjunto de letras de várias posições do documento, e garante que o mesmo ficheiro tenha marcas diferentes;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proteger o documento contra alterações e diminuição das probabilidades de obtenção do funcionamento da criação da marca;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Como é que funciona a escolha dos valores aleatórios?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escolhido com base num conjunto de intervalo, quanto maior o intervalo, mais possibilidades de escolha se tem. Ou seja, a probabilidade de escolher um valor de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1/n;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79956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2741</Words>
  <Application>Microsoft Office PowerPoint</Application>
  <PresentationFormat>Widescreen</PresentationFormat>
  <Paragraphs>230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Sitka Heading</vt:lpstr>
      <vt:lpstr>Source Sans Pro</vt:lpstr>
      <vt:lpstr>Times New Roman</vt:lpstr>
      <vt:lpstr>3DFloatVTI</vt:lpstr>
      <vt:lpstr>Validação da Autenticidade de Documentos Impressos</vt:lpstr>
      <vt:lpstr>Introdução</vt:lpstr>
      <vt:lpstr>Objetivos</vt:lpstr>
      <vt:lpstr>Contexto</vt:lpstr>
      <vt:lpstr>Código de Barras</vt:lpstr>
      <vt:lpstr>Lista código de barras </vt:lpstr>
      <vt:lpstr>Possíveis Códigos de Barras</vt:lpstr>
      <vt:lpstr>QR Code</vt:lpstr>
      <vt:lpstr>Processo de Criação da Metainformação</vt:lpstr>
      <vt:lpstr>Obtenção das letras e respetivas posições num documento PDF</vt:lpstr>
      <vt:lpstr>Algoritmo de Marcação e Análise de Documentos Impressos</vt:lpstr>
      <vt:lpstr>Processamento de Documentos</vt:lpstr>
      <vt:lpstr>PowerPoint Presentation</vt:lpstr>
      <vt:lpstr>PowerPoint Presentation</vt:lpstr>
      <vt:lpstr>PowerPoint Presentation</vt:lpstr>
      <vt:lpstr>Verificação de Documentos Impressos</vt:lpstr>
      <vt:lpstr>Arquitetura</vt:lpstr>
      <vt:lpstr>Base de Dados</vt:lpstr>
      <vt:lpstr>Interface Gráfica (GUI)</vt:lpstr>
      <vt:lpstr>PowerPoint Presentation</vt:lpstr>
      <vt:lpstr>PowerPoint Presentation</vt:lpstr>
      <vt:lpstr>PowerPoint Presentation</vt:lpstr>
      <vt:lpstr>Testes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Conclusões</vt:lpstr>
      <vt:lpstr>Trabalho Futuro</vt:lpstr>
      <vt:lpstr>Questões?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Validação da Autenticidade de Documentos Impressos</dc:title>
  <dc:creator>António Ramos</dc:creator>
  <cp:lastModifiedBy>António Ramos</cp:lastModifiedBy>
  <cp:revision>36</cp:revision>
  <dcterms:created xsi:type="dcterms:W3CDTF">2023-05-23T10:27:13Z</dcterms:created>
  <dcterms:modified xsi:type="dcterms:W3CDTF">2023-06-21T11:50:21Z</dcterms:modified>
</cp:coreProperties>
</file>